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4" r:id="rId2"/>
    <p:sldId id="363" r:id="rId3"/>
    <p:sldId id="355" r:id="rId4"/>
    <p:sldId id="267" r:id="rId5"/>
    <p:sldId id="369" r:id="rId6"/>
    <p:sldId id="368" r:id="rId7"/>
    <p:sldId id="362" r:id="rId8"/>
    <p:sldId id="379" r:id="rId9"/>
    <p:sldId id="380" r:id="rId10"/>
    <p:sldId id="269" r:id="rId11"/>
    <p:sldId id="426" r:id="rId12"/>
    <p:sldId id="427" r:id="rId13"/>
    <p:sldId id="292" r:id="rId14"/>
    <p:sldId id="425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5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6" autoAdjust="0"/>
    <p:restoredTop sz="94692"/>
  </p:normalViewPr>
  <p:slideViewPr>
    <p:cSldViewPr snapToGrid="0" snapToObjects="1">
      <p:cViewPr varScale="1">
        <p:scale>
          <a:sx n="112" d="100"/>
          <a:sy n="112" d="100"/>
        </p:scale>
        <p:origin x="192" y="48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2CFB2-191F-954B-9B5B-17562EFD8A62}" type="datetimeFigureOut">
              <a:rPr lang="en-US" smtClean="0"/>
              <a:t>3/29/18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BD601-D779-1547-BDA5-BA78AD081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31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AD911-3705-BC41-AD14-8D83DA56ACF6}" type="datetimeFigureOut">
              <a:rPr lang="en-US" smtClean="0"/>
              <a:t>3/29/18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86246-F813-D941-8609-FF885EDB4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196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6246-F813-D941-8609-FF885EDB41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01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36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B86246-F813-D941-8609-FF885EDB41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41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41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4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3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2DB5B-D4A5-F44C-B6FA-741BC0D003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43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D94C-4FBF-9447-B4D7-A082AD3FB2FA}" type="datetime1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8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4DE5-5BFE-3B46-AB07-A946BE281756}" type="datetime1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4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844C0-4692-BC41-A890-CA33D1BF9298}" type="datetime1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5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D2C1-6720-3647-BACF-4F5458007D4F}" type="datetime1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2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11E6-5C2F-C94E-A671-D595607DF22C}" type="datetime1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0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35816-C72F-874E-A0AD-270F80582C9F}" type="datetime1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98E5-B917-C14B-B139-A0403F38D381}" type="datetime1">
              <a:rPr lang="en-US" smtClean="0"/>
              <a:t>3/29/18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3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E00A-1DC3-DD44-9219-57A8317BD6FB}" type="datetime1">
              <a:rPr lang="en-US" smtClean="0"/>
              <a:t>3/29/18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4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F5A4-1F13-4B49-B889-76983EFFB5E3}" type="datetime1">
              <a:rPr lang="en-US" smtClean="0"/>
              <a:t>3/29/18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0A13-409F-094A-BA3C-4AAA7FA10600}" type="datetime1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1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1C472-046F-F34D-8326-64B81917B789}" type="datetime1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8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2A34-503B-A642-AE58-F01641B2266D}" type="datetime1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4EEA5-679E-074E-87A6-CEE01E389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3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jpe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88742"/>
            <a:ext cx="2968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Dali, Salvador. </a:t>
            </a:r>
            <a:r>
              <a:rPr lang="en-US" sz="1100" i="1" dirty="0" smtClean="0">
                <a:solidFill>
                  <a:schemeClr val="bg1"/>
                </a:solidFill>
              </a:rPr>
              <a:t>The Persistence of Memory</a:t>
            </a:r>
            <a:r>
              <a:rPr lang="en-US" sz="1100" dirty="0" smtClean="0">
                <a:solidFill>
                  <a:schemeClr val="bg1"/>
                </a:solidFill>
              </a:rPr>
              <a:t>. 1931.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Museum of Modern Art. New York City. 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146" y="1841439"/>
            <a:ext cx="568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Remote Memory Persistency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84328" y="3059015"/>
            <a:ext cx="31930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u="sng" dirty="0" smtClean="0">
                <a:solidFill>
                  <a:schemeClr val="bg1"/>
                </a:solidFill>
              </a:rPr>
              <a:t>Aasheesh Kolli</a:t>
            </a:r>
          </a:p>
          <a:p>
            <a:pPr algn="r"/>
            <a:r>
              <a:rPr lang="en-US" sz="3200" b="1" dirty="0" err="1" smtClean="0">
                <a:solidFill>
                  <a:schemeClr val="bg1"/>
                </a:solidFill>
              </a:rPr>
              <a:t>Jayneel</a:t>
            </a:r>
            <a:r>
              <a:rPr lang="en-US" sz="3200" b="1" dirty="0" smtClean="0">
                <a:solidFill>
                  <a:schemeClr val="bg1"/>
                </a:solidFill>
              </a:rPr>
              <a:t> Gandhi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</a:rPr>
              <a:t>Irina </a:t>
            </a:r>
            <a:r>
              <a:rPr lang="en-US" sz="3200" b="1" dirty="0" err="1" smtClean="0">
                <a:solidFill>
                  <a:schemeClr val="bg1"/>
                </a:solidFill>
              </a:rPr>
              <a:t>Calciu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r"/>
            <a:r>
              <a:rPr lang="en-US" sz="3200" b="1" dirty="0" err="1" smtClean="0">
                <a:solidFill>
                  <a:schemeClr val="bg1"/>
                </a:solidFill>
              </a:rPr>
              <a:t>Stanko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Novakovic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b="1" dirty="0">
                <a:solidFill>
                  <a:srgbClr val="000066"/>
                </a:solidFill>
              </a:rPr>
              <a:t>Memory persistency </a:t>
            </a:r>
            <a:r>
              <a:rPr lang="en-US" sz="4900" b="1" dirty="0" smtClean="0">
                <a:solidFill>
                  <a:srgbClr val="000066"/>
                </a:solidFill>
              </a:rPr>
              <a:t>models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Programmers can </a:t>
            </a:r>
            <a:r>
              <a:rPr lang="en-US" b="1" dirty="0" smtClean="0"/>
              <a:t>express write order to PM</a:t>
            </a:r>
          </a:p>
          <a:p>
            <a:r>
              <a:rPr lang="en-US" dirty="0" smtClean="0"/>
              <a:t>Hardware </a:t>
            </a:r>
            <a:r>
              <a:rPr lang="en-US" b="1" dirty="0"/>
              <a:t>enforces write </a:t>
            </a:r>
            <a:r>
              <a:rPr lang="en-US" b="1" dirty="0" smtClean="0"/>
              <a:t>order</a:t>
            </a:r>
          </a:p>
          <a:p>
            <a:r>
              <a:rPr lang="en-US" dirty="0" smtClean="0"/>
              <a:t>Example: x86’s</a:t>
            </a:r>
            <a:r>
              <a:rPr lang="en-US" b="1" dirty="0" smtClean="0"/>
              <a:t> </a:t>
            </a:r>
            <a:r>
              <a:rPr lang="en-US" b="1" dirty="0" err="1" smtClean="0"/>
              <a:t>clflush</a:t>
            </a:r>
            <a:r>
              <a:rPr lang="en-US" b="1" dirty="0" smtClean="0"/>
              <a:t>/</a:t>
            </a:r>
            <a:r>
              <a:rPr lang="en-US" b="1" dirty="0" err="1" smtClean="0"/>
              <a:t>clflushopt</a:t>
            </a:r>
            <a:r>
              <a:rPr lang="en-US" b="1" dirty="0" smtClean="0"/>
              <a:t>/</a:t>
            </a:r>
            <a:r>
              <a:rPr lang="en-US" b="1" dirty="0" err="1" smtClean="0"/>
              <a:t>clwb</a:t>
            </a:r>
            <a:r>
              <a:rPr lang="en-US" b="1" dirty="0" smtClean="0"/>
              <a:t> </a:t>
            </a:r>
            <a:r>
              <a:rPr lang="en-US" dirty="0" err="1" smtClean="0"/>
              <a:t>insts</a:t>
            </a:r>
            <a:endParaRPr lang="en-US" dirty="0" smtClean="0"/>
          </a:p>
          <a:p>
            <a:r>
              <a:rPr lang="en-US" b="1" dirty="0" smtClean="0"/>
              <a:t>Only</a:t>
            </a:r>
            <a:r>
              <a:rPr lang="en-US" dirty="0" smtClean="0"/>
              <a:t> helps persist data to local memory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9065" y="890984"/>
            <a:ext cx="622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[Condit </a:t>
            </a:r>
            <a:r>
              <a:rPr lang="en-US" dirty="0" smtClean="0">
                <a:solidFill>
                  <a:srgbClr val="000090"/>
                </a:solidFill>
              </a:rPr>
              <a:t>‘09</a:t>
            </a:r>
            <a:r>
              <a:rPr lang="en-US" dirty="0">
                <a:solidFill>
                  <a:srgbClr val="000090"/>
                </a:solidFill>
              </a:rPr>
              <a:t>] [</a:t>
            </a:r>
            <a:r>
              <a:rPr lang="en-US" dirty="0" err="1">
                <a:solidFill>
                  <a:srgbClr val="000090"/>
                </a:solidFill>
              </a:rPr>
              <a:t>Pelley</a:t>
            </a:r>
            <a:r>
              <a:rPr lang="en-US" dirty="0">
                <a:solidFill>
                  <a:srgbClr val="000090"/>
                </a:solidFill>
              </a:rPr>
              <a:t> ‘14] [Intel ‘14] </a:t>
            </a:r>
            <a:r>
              <a:rPr lang="en-US" dirty="0" smtClean="0">
                <a:solidFill>
                  <a:srgbClr val="000090"/>
                </a:solidFill>
              </a:rPr>
              <a:t>[Kolli ‘15] [</a:t>
            </a:r>
            <a:r>
              <a:rPr lang="en-US" dirty="0">
                <a:solidFill>
                  <a:srgbClr val="000090"/>
                </a:solidFill>
              </a:rPr>
              <a:t>Joshi </a:t>
            </a:r>
            <a:r>
              <a:rPr lang="en-US" dirty="0" smtClean="0">
                <a:solidFill>
                  <a:srgbClr val="000090"/>
                </a:solidFill>
              </a:rPr>
              <a:t>‘15</a:t>
            </a:r>
            <a:r>
              <a:rPr lang="en-US" dirty="0">
                <a:solidFill>
                  <a:srgbClr val="000090"/>
                </a:solidFill>
              </a:rPr>
              <a:t>] [ARM ‘16]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9554" y="3598041"/>
            <a:ext cx="7310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Need remote memory persistency models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62" y="4215751"/>
            <a:ext cx="7770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Fault tolerance, memory disaggregation, etc.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mage result for vmwa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ge result for penn state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2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66"/>
                </a:solidFill>
              </a:rPr>
              <a:t>Challenges - I</a:t>
            </a:r>
            <a:endParaRPr lang="en-US" b="1" dirty="0">
              <a:solidFill>
                <a:srgbClr val="00006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0805" y="1727972"/>
            <a:ext cx="1939859" cy="2280545"/>
            <a:chOff x="457200" y="1230751"/>
            <a:chExt cx="2057400" cy="2858459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230751"/>
              <a:ext cx="762000" cy="381000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Core-1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752600" y="1230751"/>
              <a:ext cx="762000" cy="381000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Core-2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7200" y="1992751"/>
              <a:ext cx="762000" cy="3048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L1 $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52600" y="1992751"/>
              <a:ext cx="762000" cy="3048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L1 $</a:t>
              </a:r>
            </a:p>
          </p:txBody>
        </p:sp>
        <p:cxnSp>
          <p:nvCxnSpPr>
            <p:cNvPr id="13" name="Straight Connector 12"/>
            <p:cNvCxnSpPr>
              <a:stCxn id="5" idx="2"/>
              <a:endCxn id="9" idx="0"/>
            </p:cNvCxnSpPr>
            <p:nvPr/>
          </p:nvCxnSpPr>
          <p:spPr>
            <a:xfrm>
              <a:off x="838200" y="1611751"/>
              <a:ext cx="0" cy="3810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  <a:endCxn id="10" idx="0"/>
            </p:cNvCxnSpPr>
            <p:nvPr/>
          </p:nvCxnSpPr>
          <p:spPr>
            <a:xfrm>
              <a:off x="2133600" y="1611751"/>
              <a:ext cx="0" cy="3810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57200" y="2830951"/>
              <a:ext cx="2057400" cy="4572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LLC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38200" y="2602351"/>
              <a:ext cx="12954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9" idx="2"/>
            </p:cNvCxnSpPr>
            <p:nvPr/>
          </p:nvCxnSpPr>
          <p:spPr>
            <a:xfrm>
              <a:off x="838200" y="2297551"/>
              <a:ext cx="0" cy="3048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0" idx="2"/>
            </p:cNvCxnSpPr>
            <p:nvPr/>
          </p:nvCxnSpPr>
          <p:spPr>
            <a:xfrm>
              <a:off x="2133600" y="2297551"/>
              <a:ext cx="0" cy="3048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013328" y="3659873"/>
              <a:ext cx="50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PM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80" y="3738259"/>
              <a:ext cx="1179040" cy="350951"/>
            </a:xfrm>
            <a:prstGeom prst="rect">
              <a:avLst/>
            </a:prstGeom>
          </p:spPr>
        </p:pic>
        <p:cxnSp>
          <p:nvCxnSpPr>
            <p:cNvPr id="74" name="Straight Connector 73"/>
            <p:cNvCxnSpPr>
              <a:stCxn id="17" idx="0"/>
            </p:cNvCxnSpPr>
            <p:nvPr/>
          </p:nvCxnSpPr>
          <p:spPr>
            <a:xfrm flipV="1">
              <a:off x="1485900" y="2602351"/>
              <a:ext cx="0" cy="2286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17" idx="2"/>
              <a:endCxn id="51" idx="0"/>
            </p:cNvCxnSpPr>
            <p:nvPr/>
          </p:nvCxnSpPr>
          <p:spPr>
            <a:xfrm>
              <a:off x="1485900" y="3288151"/>
              <a:ext cx="0" cy="52120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11</a:t>
            </a:fld>
            <a:endParaRPr lang="en-US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xmlns="" id="{535E738B-B11C-474D-9D07-7B66D705741C}"/>
              </a:ext>
            </a:extLst>
          </p:cNvPr>
          <p:cNvSpPr/>
          <p:nvPr/>
        </p:nvSpPr>
        <p:spPr>
          <a:xfrm>
            <a:off x="3778470" y="2348726"/>
            <a:ext cx="1781282" cy="68784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904320" y="1727972"/>
            <a:ext cx="1939859" cy="2280545"/>
            <a:chOff x="457200" y="1230751"/>
            <a:chExt cx="2057400" cy="2858459"/>
          </a:xfrm>
        </p:grpSpPr>
        <p:sp>
          <p:nvSpPr>
            <p:cNvPr id="48" name="Rounded Rectangle 47"/>
            <p:cNvSpPr/>
            <p:nvPr/>
          </p:nvSpPr>
          <p:spPr>
            <a:xfrm>
              <a:off x="457200" y="1230751"/>
              <a:ext cx="762000" cy="381000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Core-1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1752600" y="1230751"/>
              <a:ext cx="762000" cy="381000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Core-2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57200" y="1992751"/>
              <a:ext cx="762000" cy="3048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L1 $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52600" y="1992751"/>
              <a:ext cx="762000" cy="3048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L1 $</a:t>
              </a:r>
            </a:p>
          </p:txBody>
        </p:sp>
        <p:cxnSp>
          <p:nvCxnSpPr>
            <p:cNvPr id="54" name="Straight Connector 53"/>
            <p:cNvCxnSpPr>
              <a:stCxn id="50" idx="2"/>
              <a:endCxn id="58" idx="0"/>
            </p:cNvCxnSpPr>
            <p:nvPr/>
          </p:nvCxnSpPr>
          <p:spPr>
            <a:xfrm>
              <a:off x="838200" y="1611751"/>
              <a:ext cx="0" cy="3810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52" idx="2"/>
              <a:endCxn id="59" idx="0"/>
            </p:cNvCxnSpPr>
            <p:nvPr/>
          </p:nvCxnSpPr>
          <p:spPr>
            <a:xfrm>
              <a:off x="2133600" y="1611751"/>
              <a:ext cx="0" cy="3810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457200" y="2830951"/>
              <a:ext cx="2057400" cy="457200"/>
            </a:xfrm>
            <a:prstGeom prst="rect">
              <a:avLst/>
            </a:prstGeom>
            <a:noFill/>
            <a:ln w="19050" cmpd="sng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LLC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838200" y="2602351"/>
              <a:ext cx="12954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8" idx="2"/>
            </p:cNvCxnSpPr>
            <p:nvPr/>
          </p:nvCxnSpPr>
          <p:spPr>
            <a:xfrm>
              <a:off x="838200" y="2297551"/>
              <a:ext cx="0" cy="3048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9" idx="2"/>
            </p:cNvCxnSpPr>
            <p:nvPr/>
          </p:nvCxnSpPr>
          <p:spPr>
            <a:xfrm>
              <a:off x="2133600" y="2297551"/>
              <a:ext cx="0" cy="3048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013328" y="3659873"/>
              <a:ext cx="50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PM</a:t>
              </a: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380" y="3738259"/>
              <a:ext cx="1179040" cy="350951"/>
            </a:xfrm>
            <a:prstGeom prst="rect">
              <a:avLst/>
            </a:prstGeom>
          </p:spPr>
        </p:pic>
        <p:cxnSp>
          <p:nvCxnSpPr>
            <p:cNvPr id="68" name="Straight Connector 67"/>
            <p:cNvCxnSpPr/>
            <p:nvPr/>
          </p:nvCxnSpPr>
          <p:spPr>
            <a:xfrm flipV="1">
              <a:off x="1485900" y="2602351"/>
              <a:ext cx="0" cy="2286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485900" y="3288151"/>
              <a:ext cx="0" cy="52120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12">
            <a:extLst>
              <a:ext uri="{FF2B5EF4-FFF2-40B4-BE49-F238E27FC236}">
                <a16:creationId xmlns:a16="http://schemas.microsoft.com/office/drawing/2014/main" xmlns="" id="{82AF7227-DB98-4E1B-8324-726DFDA3E627}"/>
              </a:ext>
            </a:extLst>
          </p:cNvPr>
          <p:cNvSpPr/>
          <p:nvPr/>
        </p:nvSpPr>
        <p:spPr>
          <a:xfrm>
            <a:off x="5706057" y="2443736"/>
            <a:ext cx="1109108" cy="545829"/>
          </a:xfrm>
          <a:prstGeom prst="roundRect">
            <a:avLst/>
          </a:prstGeom>
          <a:solidFill>
            <a:srgbClr val="FFC000"/>
          </a:solidFill>
          <a:ln>
            <a:solidFill>
              <a:srgbClr val="D09E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: Rounded Corners 12">
            <a:extLst>
              <a:ext uri="{FF2B5EF4-FFF2-40B4-BE49-F238E27FC236}">
                <a16:creationId xmlns:a16="http://schemas.microsoft.com/office/drawing/2014/main" xmlns="" id="{82AF7227-DB98-4E1B-8324-726DFDA3E627}"/>
              </a:ext>
            </a:extLst>
          </p:cNvPr>
          <p:cNvSpPr/>
          <p:nvPr/>
        </p:nvSpPr>
        <p:spPr>
          <a:xfrm>
            <a:off x="2480980" y="2458819"/>
            <a:ext cx="1109108" cy="545829"/>
          </a:xfrm>
          <a:prstGeom prst="roundRect">
            <a:avLst/>
          </a:prstGeom>
          <a:solidFill>
            <a:srgbClr val="FFC000"/>
          </a:solidFill>
          <a:ln>
            <a:solidFill>
              <a:srgbClr val="D09E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15684" y="4210907"/>
            <a:ext cx="7706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New </a:t>
            </a:r>
            <a:r>
              <a:rPr lang="en-US" sz="3200" b="1" dirty="0" smtClean="0">
                <a:solidFill>
                  <a:srgbClr val="FF0000"/>
                </a:solidFill>
              </a:rPr>
              <a:t>hidden sources </a:t>
            </a:r>
            <a:r>
              <a:rPr lang="en-US" sz="3200" b="1" smtClean="0">
                <a:solidFill>
                  <a:srgbClr val="FF0000"/>
                </a:solidFill>
              </a:rPr>
              <a:t>of buffering/reordering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758" y="1245611"/>
            <a:ext cx="138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Local system</a:t>
            </a:r>
            <a:endParaRPr 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7067126" y="1286412"/>
            <a:ext cx="164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Remote system</a:t>
            </a:r>
            <a:endParaRPr lang="en-US" b="1" dirty="0"/>
          </a:p>
        </p:txBody>
      </p:sp>
      <p:pic>
        <p:nvPicPr>
          <p:cNvPr id="75" name="Picture 2" descr="mage result for vmwar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mage result for penn state engine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3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0" grpId="0" animBg="1"/>
      <p:bldP spid="71" grpId="0" animBg="1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b="1" dirty="0" smtClean="0">
                <a:solidFill>
                  <a:srgbClr val="000066"/>
                </a:solidFill>
              </a:rPr>
              <a:t>Challenges - II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Manage increased memory latencies</a:t>
            </a:r>
          </a:p>
          <a:p>
            <a:pPr lvl="1"/>
            <a:r>
              <a:rPr lang="en-US" dirty="0" smtClean="0"/>
              <a:t> &lt;50ns vs ~2us</a:t>
            </a:r>
          </a:p>
          <a:p>
            <a:r>
              <a:rPr lang="en-US" dirty="0" smtClean="0"/>
              <a:t>Use network bandwidth efficiently</a:t>
            </a:r>
          </a:p>
          <a:p>
            <a:pPr lvl="1"/>
            <a:r>
              <a:rPr lang="en-US" dirty="0" smtClean="0"/>
              <a:t>Load/Store interface not optimal over the network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Extend</a:t>
            </a:r>
            <a:r>
              <a:rPr lang="en-US" dirty="0" smtClean="0"/>
              <a:t> local </a:t>
            </a:r>
            <a:r>
              <a:rPr lang="en-US" dirty="0"/>
              <a:t>memory persistency models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2355" y="4182489"/>
            <a:ext cx="7939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Need HW-SW co-design to address challenges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mage result for vmwa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ge result for penn state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0465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000066"/>
                </a:solidFill>
              </a:rPr>
              <a:t>Thank you!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2" descr="mage result for vmwa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ge result for penn state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88742"/>
            <a:ext cx="2968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Dali, Salvador. </a:t>
            </a:r>
            <a:r>
              <a:rPr lang="en-US" sz="1100" i="1" dirty="0" smtClean="0">
                <a:solidFill>
                  <a:schemeClr val="bg1"/>
                </a:solidFill>
              </a:rPr>
              <a:t>The Persistence of Memory</a:t>
            </a:r>
            <a:r>
              <a:rPr lang="en-US" sz="1100" dirty="0" smtClean="0">
                <a:solidFill>
                  <a:schemeClr val="bg1"/>
                </a:solidFill>
              </a:rPr>
              <a:t>. 1931.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Museum of Modern Art. New York City. 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1146" y="1841439"/>
            <a:ext cx="568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Remote Memory Persistency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84328" y="3059015"/>
            <a:ext cx="31930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u="sng" dirty="0" smtClean="0">
                <a:solidFill>
                  <a:schemeClr val="bg1"/>
                </a:solidFill>
              </a:rPr>
              <a:t>Aasheesh Kolli</a:t>
            </a:r>
          </a:p>
          <a:p>
            <a:pPr algn="r"/>
            <a:r>
              <a:rPr lang="en-US" sz="3200" b="1" dirty="0" err="1" smtClean="0">
                <a:solidFill>
                  <a:schemeClr val="bg1"/>
                </a:solidFill>
              </a:rPr>
              <a:t>Jayneel</a:t>
            </a:r>
            <a:r>
              <a:rPr lang="en-US" sz="3200" b="1" dirty="0" smtClean="0">
                <a:solidFill>
                  <a:schemeClr val="bg1"/>
                </a:solidFill>
              </a:rPr>
              <a:t> Gandhi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</a:rPr>
              <a:t>Irina </a:t>
            </a:r>
            <a:r>
              <a:rPr lang="en-US" sz="3200" b="1" dirty="0" err="1" smtClean="0">
                <a:solidFill>
                  <a:schemeClr val="bg1"/>
                </a:solidFill>
              </a:rPr>
              <a:t>Calciu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r"/>
            <a:r>
              <a:rPr lang="en-US" sz="3200" b="1" dirty="0" err="1" smtClean="0">
                <a:solidFill>
                  <a:schemeClr val="bg1"/>
                </a:solidFill>
              </a:rPr>
              <a:t>Stanko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</a:rPr>
              <a:t>Novakovic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Why persistence?</a:t>
            </a:r>
            <a:endParaRPr lang="en-US" sz="4000" b="1" dirty="0">
              <a:solidFill>
                <a:srgbClr val="000066"/>
              </a:solidFill>
            </a:endParaRP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5864B1-ED50-4F44-908F-E7FBEBF9E09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7103" y="1056623"/>
            <a:ext cx="87553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D</a:t>
            </a:r>
            <a:r>
              <a:rPr lang="en-US" sz="3200" b="1" dirty="0" smtClean="0">
                <a:solidFill>
                  <a:srgbClr val="000000"/>
                </a:solidFill>
              </a:rPr>
              <a:t>ata</a:t>
            </a:r>
            <a:r>
              <a:rPr lang="en-US" sz="3200" dirty="0" smtClean="0">
                <a:solidFill>
                  <a:srgbClr val="000000"/>
                </a:solidFill>
              </a:rPr>
              <a:t> must </a:t>
            </a:r>
            <a:r>
              <a:rPr lang="en-US" sz="3200" b="1" dirty="0" smtClean="0">
                <a:solidFill>
                  <a:srgbClr val="FF0000"/>
                </a:solidFill>
              </a:rPr>
              <a:t>always be recoverable</a:t>
            </a:r>
            <a:r>
              <a:rPr lang="en-US" sz="3200" dirty="0" smtClean="0">
                <a:solidFill>
                  <a:srgbClr val="000000"/>
                </a:solidFill>
              </a:rPr>
              <a:t>, even in the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presence of </a:t>
            </a:r>
            <a:r>
              <a:rPr lang="en-US" sz="3200" b="1" dirty="0" smtClean="0">
                <a:solidFill>
                  <a:srgbClr val="000000"/>
                </a:solidFill>
              </a:rPr>
              <a:t>unexpected failures </a:t>
            </a:r>
            <a:r>
              <a:rPr lang="en-US" sz="3200" dirty="0" smtClean="0">
                <a:solidFill>
                  <a:srgbClr val="000000"/>
                </a:solidFill>
              </a:rPr>
              <a:t>(not uncommon) </a:t>
            </a:r>
          </a:p>
        </p:txBody>
      </p:sp>
      <p:pic>
        <p:nvPicPr>
          <p:cNvPr id="3" name="Picture 2" descr="Screen Shot 2017-02-18 at 7.13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4877"/>
            <a:ext cx="4889718" cy="1420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 Shot 2017-02-18 at 7.35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8775"/>
            <a:ext cx="7392574" cy="82955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26" name="Picture 2" descr="mage result for vmwar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penn state enginee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Conventional recovery solutions</a:t>
            </a:r>
            <a:endParaRPr lang="en-US" sz="4000" b="1" dirty="0">
              <a:solidFill>
                <a:srgbClr val="000066"/>
              </a:solidFill>
            </a:endParaRP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5864B1-ED50-4F44-908F-E7FBEBF9E09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3</a:t>
            </a:fld>
            <a:endParaRPr lang="en-US" dirty="0"/>
          </a:p>
        </p:txBody>
      </p:sp>
      <p:pic>
        <p:nvPicPr>
          <p:cNvPr id="34" name="Picture 33" descr="disk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718" y="3476154"/>
            <a:ext cx="1291110" cy="129111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482669" y="3829548"/>
            <a:ext cx="61215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</a:t>
            </a:r>
            <a:r>
              <a:rPr lang="en-US" sz="3200" b="1" dirty="0" smtClean="0"/>
              <a:t>on-volatile, block storage device</a:t>
            </a:r>
            <a:endParaRPr lang="en-US" sz="3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478561" y="3829548"/>
            <a:ext cx="11116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Slow,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57199" y="1082340"/>
            <a:ext cx="8097629" cy="2303408"/>
            <a:chOff x="457199" y="849671"/>
            <a:chExt cx="8097629" cy="2303408"/>
          </a:xfrm>
        </p:grpSpPr>
        <p:grpSp>
          <p:nvGrpSpPr>
            <p:cNvPr id="73" name="Group 72"/>
            <p:cNvGrpSpPr/>
            <p:nvPr/>
          </p:nvGrpSpPr>
          <p:grpSpPr>
            <a:xfrm>
              <a:off x="856773" y="849671"/>
              <a:ext cx="7319684" cy="2204004"/>
              <a:chOff x="856773" y="849671"/>
              <a:chExt cx="7319684" cy="220400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7013" y="2349991"/>
                <a:ext cx="730034" cy="70368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4562" y="1301671"/>
                <a:ext cx="1727593" cy="6149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71064" y="1290726"/>
                <a:ext cx="1705393" cy="69851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6773" y="1301671"/>
                <a:ext cx="1650166" cy="68756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6928" y="849671"/>
                <a:ext cx="1234352" cy="123435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1789" y="2347473"/>
                <a:ext cx="505670" cy="62066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16805" y="2440357"/>
                <a:ext cx="1919474" cy="420365"/>
              </a:xfrm>
              <a:prstGeom prst="rect">
                <a:avLst/>
              </a:prstGeom>
            </p:spPr>
          </p:pic>
        </p:grpSp>
        <p:sp>
          <p:nvSpPr>
            <p:cNvPr id="74" name="Rounded Rectangle 73"/>
            <p:cNvSpPr/>
            <p:nvPr/>
          </p:nvSpPr>
          <p:spPr>
            <a:xfrm>
              <a:off x="457199" y="928863"/>
              <a:ext cx="8097629" cy="2224216"/>
            </a:xfrm>
            <a:prstGeom prst="round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" descr="mage result for vmware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mage result for penn state engineeri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1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Persistent </a:t>
            </a:r>
            <a:r>
              <a:rPr lang="en-US" b="1" dirty="0">
                <a:solidFill>
                  <a:srgbClr val="000066"/>
                </a:solidFill>
              </a:rPr>
              <a:t>Memory (PM)</a:t>
            </a:r>
          </a:p>
        </p:txBody>
      </p:sp>
      <p:pic>
        <p:nvPicPr>
          <p:cNvPr id="7" name="Picture 6" descr="disk_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20" y="1987279"/>
            <a:ext cx="1611868" cy="16118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138" y="1396038"/>
            <a:ext cx="2518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Non-volatility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4465" y="1396038"/>
            <a:ext cx="23867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Performance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Plus 11"/>
          <p:cNvSpPr/>
          <p:nvPr/>
        </p:nvSpPr>
        <p:spPr>
          <a:xfrm>
            <a:off x="4155227" y="2244563"/>
            <a:ext cx="914400" cy="914400"/>
          </a:xfrm>
          <a:prstGeom prst="mathPlus">
            <a:avLst/>
          </a:prstGeom>
          <a:solidFill>
            <a:srgbClr val="00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ram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67" y="1967565"/>
            <a:ext cx="1493282" cy="14932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119" y="3953530"/>
            <a:ext cx="79560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Can </a:t>
            </a:r>
            <a:r>
              <a:rPr lang="en-US" sz="3200" b="1" dirty="0" smtClean="0">
                <a:solidFill>
                  <a:srgbClr val="FF0000"/>
                </a:solidFill>
              </a:rPr>
              <a:t>revolutionize recovery </a:t>
            </a:r>
            <a:r>
              <a:rPr lang="en-US" sz="3200" b="1" dirty="0" smtClean="0"/>
              <a:t>data management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2" descr="mage result for vmwar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age result for penn state engine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1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Persistent </a:t>
            </a:r>
            <a:r>
              <a:rPr lang="en-US" b="1" dirty="0">
                <a:solidFill>
                  <a:srgbClr val="000066"/>
                </a:solidFill>
              </a:rPr>
              <a:t>Memory (PM)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IMG_22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120" y="1748132"/>
            <a:ext cx="2330748" cy="17480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02183" y="2094875"/>
            <a:ext cx="568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Intel and Micron’s PM offering</a:t>
            </a:r>
          </a:p>
          <a:p>
            <a:r>
              <a:rPr lang="en-US" sz="2800" b="1" dirty="0" smtClean="0"/>
              <a:t>(Expected in </a:t>
            </a:r>
            <a:r>
              <a:rPr lang="en-US" sz="2800" b="1" dirty="0" smtClean="0">
                <a:solidFill>
                  <a:srgbClr val="FF0000"/>
                </a:solidFill>
              </a:rPr>
              <a:t>2019*</a:t>
            </a:r>
            <a:r>
              <a:rPr lang="en-US" sz="2800" b="1" dirty="0" smtClean="0"/>
              <a:t>)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1119" y="3953530"/>
            <a:ext cx="79560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Can </a:t>
            </a:r>
            <a:r>
              <a:rPr lang="en-US" sz="3200" b="1" dirty="0" smtClean="0">
                <a:solidFill>
                  <a:srgbClr val="FF0000"/>
                </a:solidFill>
              </a:rPr>
              <a:t>revolutionize recovery </a:t>
            </a:r>
            <a:r>
              <a:rPr lang="en-US" sz="3200" b="1" dirty="0" smtClean="0"/>
              <a:t>data management</a:t>
            </a:r>
            <a:endParaRPr lang="en-US" sz="3200" b="1" dirty="0"/>
          </a:p>
        </p:txBody>
      </p:sp>
      <p:pic>
        <p:nvPicPr>
          <p:cNvPr id="7" name="Picture 2" descr="mage result for vmwar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age result for penn state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5576134" y="1635930"/>
            <a:ext cx="113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 inst.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746" y="2796285"/>
            <a:ext cx="2178457" cy="64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88" y="2788914"/>
            <a:ext cx="2178457" cy="609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Future persistent memory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EA5-679E-074E-87A6-CEE01E389E80}" type="slidenum">
              <a:rPr lang="en-US" smtClean="0"/>
              <a:t>6</a:t>
            </a:fld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193" y="2572948"/>
            <a:ext cx="818217" cy="113624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2049538" y="1382082"/>
            <a:ext cx="2067229" cy="529953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CPU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1465103" y="3555339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Volatile</a:t>
            </a:r>
          </a:p>
          <a:p>
            <a:r>
              <a:rPr lang="en-US" b="1" dirty="0" smtClean="0"/>
              <a:t>Memory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703164" y="3555339"/>
            <a:ext cx="114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Persistent</a:t>
            </a:r>
          </a:p>
          <a:p>
            <a:r>
              <a:rPr lang="en-US" b="1" dirty="0" smtClean="0"/>
              <a:t>Memory</a:t>
            </a:r>
            <a:endParaRPr lang="en-US" b="1" dirty="0"/>
          </a:p>
        </p:txBody>
      </p:sp>
      <p:sp>
        <p:nvSpPr>
          <p:cNvPr id="66" name="Lightning Bolt 65"/>
          <p:cNvSpPr/>
          <p:nvPr/>
        </p:nvSpPr>
        <p:spPr>
          <a:xfrm>
            <a:off x="1151182" y="1444964"/>
            <a:ext cx="512862" cy="585650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6195405" y="2831833"/>
            <a:ext cx="1559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Recovery</a:t>
            </a:r>
            <a:endParaRPr lang="en-US" sz="28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974217" y="1920614"/>
            <a:ext cx="2262368" cy="937826"/>
            <a:chOff x="3687795" y="1912035"/>
            <a:chExt cx="2038972" cy="528412"/>
          </a:xfrm>
        </p:grpSpPr>
        <p:cxnSp>
          <p:nvCxnSpPr>
            <p:cNvPr id="18" name="Elbow Connector 17"/>
            <p:cNvCxnSpPr/>
            <p:nvPr/>
          </p:nvCxnSpPr>
          <p:spPr>
            <a:xfrm rot="5400000">
              <a:off x="3931722" y="1668110"/>
              <a:ext cx="528410" cy="1016263"/>
            </a:xfrm>
            <a:prstGeom prst="bentConnector3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/>
            <p:nvPr/>
          </p:nvCxnSpPr>
          <p:spPr>
            <a:xfrm rot="16200000" flipH="1">
              <a:off x="4951207" y="1664886"/>
              <a:ext cx="528411" cy="1022709"/>
            </a:xfrm>
            <a:prstGeom prst="bentConnector3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ounded Rectangle 30"/>
          <p:cNvSpPr/>
          <p:nvPr/>
        </p:nvSpPr>
        <p:spPr>
          <a:xfrm>
            <a:off x="884988" y="2771833"/>
            <a:ext cx="2178458" cy="76413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5692520" y="2675926"/>
            <a:ext cx="946964" cy="687808"/>
            <a:chOff x="7240637" y="2980264"/>
            <a:chExt cx="1420446" cy="1086430"/>
          </a:xfrm>
        </p:grpSpPr>
        <p:sp>
          <p:nvSpPr>
            <p:cNvPr id="39" name="Oval 38"/>
            <p:cNvSpPr/>
            <p:nvPr/>
          </p:nvSpPr>
          <p:spPr>
            <a:xfrm>
              <a:off x="7714119" y="2980264"/>
              <a:ext cx="473482" cy="4670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240637" y="3599679"/>
              <a:ext cx="473482" cy="4670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8187601" y="3599679"/>
              <a:ext cx="473482" cy="4670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>
              <a:stCxn id="39" idx="3"/>
              <a:endCxn id="41" idx="7"/>
            </p:cNvCxnSpPr>
            <p:nvPr/>
          </p:nvCxnSpPr>
          <p:spPr>
            <a:xfrm flipH="1">
              <a:off x="7644779" y="3378886"/>
              <a:ext cx="138680" cy="289186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9" idx="5"/>
              <a:endCxn id="42" idx="1"/>
            </p:cNvCxnSpPr>
            <p:nvPr/>
          </p:nvCxnSpPr>
          <p:spPr>
            <a:xfrm>
              <a:off x="8118261" y="3378886"/>
              <a:ext cx="138680" cy="289186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5576703" y="1635930"/>
            <a:ext cx="113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 inst.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809" y="2928290"/>
            <a:ext cx="393247" cy="39856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386960" y="2885604"/>
            <a:ext cx="1482245" cy="295665"/>
            <a:chOff x="7317353" y="3599679"/>
            <a:chExt cx="2223368" cy="467019"/>
          </a:xfrm>
        </p:grpSpPr>
        <p:sp>
          <p:nvSpPr>
            <p:cNvPr id="50" name="Oval 49"/>
            <p:cNvSpPr/>
            <p:nvPr/>
          </p:nvSpPr>
          <p:spPr>
            <a:xfrm>
              <a:off x="8187602" y="3599682"/>
              <a:ext cx="473483" cy="467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317353" y="3599679"/>
              <a:ext cx="473483" cy="467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9067238" y="3599682"/>
              <a:ext cx="473483" cy="467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>
              <a:stCxn id="50" idx="2"/>
              <a:endCxn id="51" idx="6"/>
            </p:cNvCxnSpPr>
            <p:nvPr/>
          </p:nvCxnSpPr>
          <p:spPr>
            <a:xfrm flipH="1" flipV="1">
              <a:off x="7790836" y="3833186"/>
              <a:ext cx="396767" cy="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2" idx="2"/>
              <a:endCxn id="50" idx="6"/>
            </p:cNvCxnSpPr>
            <p:nvPr/>
          </p:nvCxnSpPr>
          <p:spPr>
            <a:xfrm flipH="1">
              <a:off x="8661085" y="3833191"/>
              <a:ext cx="406154" cy="0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6713547" y="2377180"/>
            <a:ext cx="2410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Recoverable data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24241" y="4286070"/>
            <a:ext cx="67513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Promise: </a:t>
            </a:r>
            <a:r>
              <a:rPr lang="en-US" sz="3200" b="1" dirty="0" smtClean="0">
                <a:solidFill>
                  <a:srgbClr val="FF0000"/>
                </a:solidFill>
              </a:rPr>
              <a:t>In-memory, recoverable </a:t>
            </a:r>
            <a:r>
              <a:rPr lang="en-US" sz="3200" b="1" dirty="0" smtClean="0"/>
              <a:t>data</a:t>
            </a:r>
            <a:endParaRPr lang="en-US" sz="3200" b="1" dirty="0"/>
          </a:p>
        </p:txBody>
      </p:sp>
      <p:sp>
        <p:nvSpPr>
          <p:cNvPr id="65" name="Rounded Rectangle 64"/>
          <p:cNvSpPr/>
          <p:nvPr/>
        </p:nvSpPr>
        <p:spPr>
          <a:xfrm>
            <a:off x="1890342" y="1258620"/>
            <a:ext cx="2386206" cy="771994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mage result for vmware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mage result for penn state engineer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585E-6 -1.00679E-6 L -0.00104 0.17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89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6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04238E-6 -1.00679E-6 L -2.04238E-6 0.17882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66" grpId="0" animBg="1"/>
      <p:bldP spid="66" grpId="1" animBg="1"/>
      <p:bldP spid="67" grpId="0"/>
      <p:bldP spid="67" grpId="1"/>
      <p:bldP spid="31" grpId="0" animBg="1"/>
      <p:bldP spid="31" grpId="1" animBg="1"/>
      <p:bldP spid="47" grpId="0"/>
      <p:bldP spid="47" grpId="1"/>
      <p:bldP spid="61" grpId="0"/>
      <p:bldP spid="17" grpId="0"/>
      <p:bldP spid="65" grpId="0" animBg="1"/>
      <p:bldP spid="6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277" y="2363112"/>
            <a:ext cx="442315" cy="44231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7612277" y="2342325"/>
            <a:ext cx="435966" cy="4592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Recovery needs ordered PM updates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7200" y="3313088"/>
            <a:ext cx="136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Recoverable</a:t>
            </a:r>
            <a:endParaRPr lang="en-US" b="1" dirty="0"/>
          </a:p>
        </p:txBody>
      </p:sp>
      <p:sp>
        <p:nvSpPr>
          <p:cNvPr id="18" name="Down Arrow 17"/>
          <p:cNvSpPr/>
          <p:nvPr/>
        </p:nvSpPr>
        <p:spPr>
          <a:xfrm>
            <a:off x="2084192" y="3078813"/>
            <a:ext cx="533400" cy="1076291"/>
          </a:xfrm>
          <a:prstGeom prst="downArrow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553200" y="4776475"/>
            <a:ext cx="2133600" cy="273844"/>
          </a:xfrm>
        </p:spPr>
        <p:txBody>
          <a:bodyPr/>
          <a:lstStyle/>
          <a:p>
            <a:fld id="{DA44EEA5-679E-074E-87A6-CEE01E389E80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32418" y="1749070"/>
            <a:ext cx="233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In-memory data</a:t>
            </a:r>
            <a:endParaRPr lang="en-US" sz="2400" b="1" u="sng" dirty="0"/>
          </a:p>
        </p:txBody>
      </p:sp>
      <p:grpSp>
        <p:nvGrpSpPr>
          <p:cNvPr id="25" name="Group 24"/>
          <p:cNvGrpSpPr/>
          <p:nvPr/>
        </p:nvGrpSpPr>
        <p:grpSpPr>
          <a:xfrm>
            <a:off x="6008236" y="2344048"/>
            <a:ext cx="1237259" cy="459217"/>
            <a:chOff x="7317353" y="3599679"/>
            <a:chExt cx="1343732" cy="467019"/>
          </a:xfrm>
        </p:grpSpPr>
        <p:sp>
          <p:nvSpPr>
            <p:cNvPr id="26" name="Oval 25"/>
            <p:cNvSpPr/>
            <p:nvPr/>
          </p:nvSpPr>
          <p:spPr>
            <a:xfrm>
              <a:off x="8187602" y="3599682"/>
              <a:ext cx="473483" cy="467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317353" y="3599679"/>
              <a:ext cx="473483" cy="467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>
              <a:stCxn id="27" idx="6"/>
              <a:endCxn id="26" idx="2"/>
            </p:cNvCxnSpPr>
            <p:nvPr/>
          </p:nvCxnSpPr>
          <p:spPr>
            <a:xfrm>
              <a:off x="7790836" y="3833186"/>
              <a:ext cx="396767" cy="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822686" y="3013871"/>
            <a:ext cx="5225557" cy="460940"/>
            <a:chOff x="3178309" y="3012145"/>
            <a:chExt cx="5225557" cy="460940"/>
          </a:xfrm>
        </p:grpSpPr>
        <p:sp>
          <p:nvSpPr>
            <p:cNvPr id="9" name="Rounded Rectangle 8"/>
            <p:cNvSpPr/>
            <p:nvPr/>
          </p:nvSpPr>
          <p:spPr>
            <a:xfrm>
              <a:off x="3178309" y="3077087"/>
              <a:ext cx="2590800" cy="3810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29455" y="3088755"/>
              <a:ext cx="1488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fillNewNode</a:t>
              </a:r>
              <a:r>
                <a:rPr lang="en-US" dirty="0" smtClean="0"/>
                <a:t>()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7967900" y="3012145"/>
              <a:ext cx="435966" cy="4592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363859" y="3013868"/>
              <a:ext cx="1237259" cy="459217"/>
              <a:chOff x="7317353" y="3599679"/>
              <a:chExt cx="1343732" cy="467019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8187602" y="3599682"/>
                <a:ext cx="473483" cy="467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317353" y="3599679"/>
                <a:ext cx="473483" cy="46701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>
                <a:stCxn id="34" idx="6"/>
                <a:endCxn id="33" idx="2"/>
              </p:cNvCxnSpPr>
              <p:nvPr/>
            </p:nvCxnSpPr>
            <p:spPr>
              <a:xfrm>
                <a:off x="7790836" y="3833186"/>
                <a:ext cx="396767" cy="5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Rounded Rectangle 9"/>
          <p:cNvSpPr/>
          <p:nvPr/>
        </p:nvSpPr>
        <p:spPr>
          <a:xfrm>
            <a:off x="2822686" y="3764613"/>
            <a:ext cx="2590800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73832" y="3764613"/>
            <a:ext cx="159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updateTailPtr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7612277" y="3695157"/>
            <a:ext cx="435966" cy="4592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008236" y="3696880"/>
            <a:ext cx="1237259" cy="459217"/>
            <a:chOff x="7317353" y="3599679"/>
            <a:chExt cx="1343732" cy="467019"/>
          </a:xfrm>
        </p:grpSpPr>
        <p:sp>
          <p:nvSpPr>
            <p:cNvPr id="40" name="Oval 39"/>
            <p:cNvSpPr/>
            <p:nvPr/>
          </p:nvSpPr>
          <p:spPr>
            <a:xfrm>
              <a:off x="8187602" y="3599682"/>
              <a:ext cx="473483" cy="4670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317353" y="3599679"/>
              <a:ext cx="473483" cy="4670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41" idx="6"/>
              <a:endCxn id="40" idx="2"/>
            </p:cNvCxnSpPr>
            <p:nvPr/>
          </p:nvCxnSpPr>
          <p:spPr>
            <a:xfrm>
              <a:off x="7790836" y="3833186"/>
              <a:ext cx="396767" cy="5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/>
          <p:cNvCxnSpPr>
            <a:stCxn id="40" idx="6"/>
            <a:endCxn id="37" idx="2"/>
          </p:cNvCxnSpPr>
          <p:nvPr/>
        </p:nvCxnSpPr>
        <p:spPr>
          <a:xfrm flipV="1">
            <a:off x="7245495" y="3924764"/>
            <a:ext cx="366782" cy="1726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208208" y="1169456"/>
            <a:ext cx="673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Task: Fill node and add to linked list, </a:t>
            </a:r>
            <a:r>
              <a:rPr lang="en-US" sz="2800" b="1" dirty="0" smtClean="0">
                <a:solidFill>
                  <a:srgbClr val="FF0000"/>
                </a:solidFill>
              </a:rPr>
              <a:t>safely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1" name="Picture 2" descr="mage result for vmwar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mage result for penn state engine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2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8" grpId="0" animBg="1"/>
      <p:bldP spid="10" grpId="0" animBg="1"/>
      <p:bldP spid="16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35808" y="1748147"/>
            <a:ext cx="2332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In-memory data</a:t>
            </a:r>
            <a:endParaRPr lang="en-US" sz="2400" b="1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Recovery needs ordered PM updates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553200" y="4776475"/>
            <a:ext cx="2133600" cy="273844"/>
          </a:xfrm>
        </p:spPr>
        <p:txBody>
          <a:bodyPr/>
          <a:lstStyle/>
          <a:p>
            <a:fld id="{DA44EEA5-679E-074E-87A6-CEE01E389E80}" type="slidenum">
              <a:rPr lang="en-US" smtClean="0"/>
              <a:t>8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11626" y="2341402"/>
            <a:ext cx="2046356" cy="463102"/>
            <a:chOff x="6363859" y="2340599"/>
            <a:chExt cx="2046356" cy="4631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7900" y="2361386"/>
              <a:ext cx="442315" cy="442315"/>
            </a:xfrm>
            <a:prstGeom prst="rect">
              <a:avLst/>
            </a:prstGeom>
          </p:spPr>
        </p:pic>
        <p:sp>
          <p:nvSpPr>
            <p:cNvPr id="38" name="Oval 37"/>
            <p:cNvSpPr/>
            <p:nvPr/>
          </p:nvSpPr>
          <p:spPr>
            <a:xfrm>
              <a:off x="7967900" y="2340599"/>
              <a:ext cx="435966" cy="4592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363859" y="2342322"/>
              <a:ext cx="1237259" cy="459217"/>
              <a:chOff x="7317353" y="3599679"/>
              <a:chExt cx="1343732" cy="4670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8187602" y="3599682"/>
                <a:ext cx="473483" cy="46701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317353" y="3599679"/>
                <a:ext cx="473483" cy="46701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/>
              <p:cNvCxnSpPr>
                <a:stCxn id="27" idx="6"/>
                <a:endCxn id="26" idx="2"/>
              </p:cNvCxnSpPr>
              <p:nvPr/>
            </p:nvCxnSpPr>
            <p:spPr>
              <a:xfrm>
                <a:off x="7790836" y="3833186"/>
                <a:ext cx="396767" cy="5"/>
              </a:xfrm>
              <a:prstGeom prst="straightConnector1">
                <a:avLst/>
              </a:prstGeom>
              <a:ln w="9525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/>
          <p:cNvSpPr txBox="1"/>
          <p:nvPr/>
        </p:nvSpPr>
        <p:spPr>
          <a:xfrm>
            <a:off x="1208208" y="1169456"/>
            <a:ext cx="6737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Task: Fill node and add to linked list, </a:t>
            </a:r>
            <a:r>
              <a:rPr lang="en-US" sz="2800" b="1" dirty="0" smtClean="0">
                <a:solidFill>
                  <a:srgbClr val="FF0000"/>
                </a:solidFill>
              </a:rPr>
              <a:t>safely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26076" y="3077890"/>
            <a:ext cx="2590800" cy="381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77222" y="3089558"/>
            <a:ext cx="148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fillNewNode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826076" y="3763690"/>
            <a:ext cx="2590800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77222" y="3763690"/>
            <a:ext cx="159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updateTailPtr</a:t>
            </a:r>
            <a:r>
              <a:rPr lang="en-US" dirty="0" smtClean="0"/>
              <a:t>()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011626" y="2995788"/>
            <a:ext cx="2046356" cy="463102"/>
            <a:chOff x="6363859" y="2994985"/>
            <a:chExt cx="2046356" cy="463102"/>
          </a:xfrm>
        </p:grpSpPr>
        <p:grpSp>
          <p:nvGrpSpPr>
            <p:cNvPr id="36" name="Group 35"/>
            <p:cNvGrpSpPr/>
            <p:nvPr/>
          </p:nvGrpSpPr>
          <p:grpSpPr>
            <a:xfrm>
              <a:off x="6363859" y="2994985"/>
              <a:ext cx="2046356" cy="463102"/>
              <a:chOff x="6363859" y="2340599"/>
              <a:chExt cx="2046356" cy="463102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67900" y="2361386"/>
                <a:ext cx="442315" cy="442315"/>
              </a:xfrm>
              <a:prstGeom prst="rect">
                <a:avLst/>
              </a:prstGeom>
            </p:spPr>
          </p:pic>
          <p:sp>
            <p:nvSpPr>
              <p:cNvPr id="44" name="Oval 43"/>
              <p:cNvSpPr/>
              <p:nvPr/>
            </p:nvSpPr>
            <p:spPr>
              <a:xfrm>
                <a:off x="7967900" y="2340599"/>
                <a:ext cx="435966" cy="45921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6363859" y="2342322"/>
                <a:ext cx="1237259" cy="459217"/>
                <a:chOff x="7317353" y="3599679"/>
                <a:chExt cx="1343732" cy="467019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8187602" y="3599682"/>
                  <a:ext cx="473483" cy="46701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7317353" y="3599679"/>
                  <a:ext cx="473483" cy="46701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8" name="Straight Arrow Connector 47"/>
                <p:cNvCxnSpPr>
                  <a:stCxn id="47" idx="6"/>
                  <a:endCxn id="46" idx="2"/>
                </p:cNvCxnSpPr>
                <p:nvPr/>
              </p:nvCxnSpPr>
              <p:spPr>
                <a:xfrm>
                  <a:off x="7790836" y="3833186"/>
                  <a:ext cx="396767" cy="5"/>
                </a:xfrm>
                <a:prstGeom prst="straightConnector1">
                  <a:avLst/>
                </a:prstGeom>
                <a:ln w="9525" cmpd="sng"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1" name="Straight Arrow Connector 10"/>
            <p:cNvCxnSpPr>
              <a:stCxn id="46" idx="6"/>
              <a:endCxn id="44" idx="2"/>
            </p:cNvCxnSpPr>
            <p:nvPr/>
          </p:nvCxnSpPr>
          <p:spPr>
            <a:xfrm flipV="1">
              <a:off x="7601118" y="3224592"/>
              <a:ext cx="366782" cy="1726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011626" y="3681588"/>
            <a:ext cx="2040007" cy="460940"/>
            <a:chOff x="6363859" y="3680785"/>
            <a:chExt cx="2040007" cy="460940"/>
          </a:xfrm>
        </p:grpSpPr>
        <p:grpSp>
          <p:nvGrpSpPr>
            <p:cNvPr id="49" name="Group 48"/>
            <p:cNvGrpSpPr/>
            <p:nvPr/>
          </p:nvGrpSpPr>
          <p:grpSpPr>
            <a:xfrm>
              <a:off x="6363859" y="3680785"/>
              <a:ext cx="2040007" cy="460940"/>
              <a:chOff x="6363859" y="2340599"/>
              <a:chExt cx="2040007" cy="46094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7967900" y="2340599"/>
                <a:ext cx="435966" cy="459214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6363859" y="2342322"/>
                <a:ext cx="1237259" cy="459217"/>
                <a:chOff x="7317353" y="3599679"/>
                <a:chExt cx="1343732" cy="467019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8187602" y="3599682"/>
                  <a:ext cx="473483" cy="46701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317353" y="3599679"/>
                  <a:ext cx="473483" cy="467014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Arrow Connector 57"/>
                <p:cNvCxnSpPr>
                  <a:stCxn id="57" idx="6"/>
                  <a:endCxn id="53" idx="2"/>
                </p:cNvCxnSpPr>
                <p:nvPr/>
              </p:nvCxnSpPr>
              <p:spPr>
                <a:xfrm>
                  <a:off x="7790836" y="3833186"/>
                  <a:ext cx="396767" cy="5"/>
                </a:xfrm>
                <a:prstGeom prst="straightConnector1">
                  <a:avLst/>
                </a:prstGeom>
                <a:ln w="9525" cmpd="sng"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Straight Arrow Connector 13"/>
            <p:cNvCxnSpPr>
              <a:stCxn id="53" idx="6"/>
              <a:endCxn id="51" idx="2"/>
            </p:cNvCxnSpPr>
            <p:nvPr/>
          </p:nvCxnSpPr>
          <p:spPr>
            <a:xfrm flipV="1">
              <a:off x="7601118" y="3910392"/>
              <a:ext cx="366782" cy="1726"/>
            </a:xfrm>
            <a:prstGeom prst="straightConnector1">
              <a:avLst/>
            </a:prstGeom>
            <a:ln w="952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Lightning Bolt 59"/>
          <p:cNvSpPr/>
          <p:nvPr/>
        </p:nvSpPr>
        <p:spPr>
          <a:xfrm>
            <a:off x="2447741" y="3438784"/>
            <a:ext cx="378335" cy="328955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26076" y="3595395"/>
            <a:ext cx="2590800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831689" y="2925602"/>
            <a:ext cx="2369321" cy="60028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&quot;No&quot; Symbol 60"/>
          <p:cNvSpPr/>
          <p:nvPr/>
        </p:nvSpPr>
        <p:spPr>
          <a:xfrm>
            <a:off x="545458" y="3077183"/>
            <a:ext cx="1130942" cy="917310"/>
          </a:xfrm>
          <a:prstGeom prst="noSmoking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7200" y="3313088"/>
            <a:ext cx="136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Recoverable</a:t>
            </a:r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171019" y="4339769"/>
            <a:ext cx="48800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No ordering </a:t>
            </a:r>
            <a:r>
              <a:rPr lang="en-US" sz="3200" b="1" dirty="0" smtClean="0">
                <a:solidFill>
                  <a:srgbClr val="FF0000"/>
                </a:solidFill>
                <a:sym typeface="Wingdings"/>
              </a:rPr>
              <a:t> No recovery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0" name="Picture 2" descr="mage result for vmwar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mage result for penn state engine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3272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3272 " pathEditMode="relative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3642 " pathEditMode="relative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3642 " pathEditMode="relative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0" grpId="0" animBg="1"/>
      <p:bldP spid="16" grpId="0"/>
      <p:bldP spid="60" grpId="0" animBg="1"/>
      <p:bldP spid="23" grpId="0" animBg="1"/>
      <p:bldP spid="61" grpId="0" animBg="1"/>
      <p:bldP spid="62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66"/>
                </a:solidFill>
              </a:rPr>
              <a:t>Hidden sources of reordering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553200" y="4776475"/>
            <a:ext cx="2133600" cy="273844"/>
          </a:xfrm>
        </p:spPr>
        <p:txBody>
          <a:bodyPr/>
          <a:lstStyle/>
          <a:p>
            <a:fld id="{DA44EEA5-679E-074E-87A6-CEE01E389E80}" type="slidenum">
              <a:rPr lang="en-US" smtClean="0"/>
              <a:t>9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75619" y="1164558"/>
            <a:ext cx="2590800" cy="381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26765" y="1176226"/>
            <a:ext cx="148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fillNewNode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75619" y="1850358"/>
            <a:ext cx="2590800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26765" y="1850358"/>
            <a:ext cx="159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updateTailPtr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3811105" y="1545558"/>
            <a:ext cx="423318" cy="304800"/>
          </a:xfrm>
          <a:prstGeom prst="rightArrow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80626" y="1176226"/>
            <a:ext cx="9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St A = x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0626" y="1850358"/>
            <a:ext cx="9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St B = y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29257" y="1499835"/>
            <a:ext cx="26847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 A ≤ St B, for recovery</a:t>
            </a:r>
            <a:endParaRPr lang="en-US" sz="20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138078" y="2617094"/>
            <a:ext cx="869252" cy="431058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971387" y="3275094"/>
            <a:ext cx="1209675" cy="458857"/>
          </a:xfrm>
          <a:prstGeom prst="rect">
            <a:avLst/>
          </a:prstGeom>
          <a:noFill/>
          <a:ln w="19050" cmpd="sng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Caches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84" y="3996213"/>
            <a:ext cx="1384170" cy="41201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841343" y="2655918"/>
            <a:ext cx="9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St A = x</a:t>
            </a:r>
            <a:endParaRPr lang="en-US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49358" y="2655918"/>
            <a:ext cx="9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St B = y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79428" y="3481116"/>
            <a:ext cx="275198" cy="2462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</a:t>
            </a:r>
            <a:endParaRPr lang="en-US" sz="1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920025" y="3478925"/>
            <a:ext cx="254422" cy="2462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/>
              <a:t>B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454" y="3996213"/>
            <a:ext cx="390095" cy="541721"/>
          </a:xfrm>
          <a:prstGeom prst="rect">
            <a:avLst/>
          </a:prstGeom>
        </p:spPr>
      </p:pic>
      <p:sp>
        <p:nvSpPr>
          <p:cNvPr id="25" name="Lightning Bolt 24"/>
          <p:cNvSpPr/>
          <p:nvPr/>
        </p:nvSpPr>
        <p:spPr>
          <a:xfrm>
            <a:off x="3051620" y="3188291"/>
            <a:ext cx="512862" cy="585650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811105" y="2512388"/>
            <a:ext cx="1478349" cy="131625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37414" y="3935742"/>
            <a:ext cx="2573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Recovery violated!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12648" y="2449627"/>
            <a:ext cx="2313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Sources of reordering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Compiler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Cores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Caches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Memory Controller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3741" y="4408223"/>
            <a:ext cx="80337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Need primitives </a:t>
            </a:r>
            <a:r>
              <a:rPr lang="en-US" sz="3200" b="1" dirty="0" smtClean="0"/>
              <a:t>to express </a:t>
            </a:r>
            <a:r>
              <a:rPr lang="en-US" sz="3200" b="1" dirty="0" smtClean="0">
                <a:solidFill>
                  <a:srgbClr val="FF0000"/>
                </a:solidFill>
              </a:rPr>
              <a:t>order of PM writes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8" name="Picture 2" descr="mage result for vmwar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16736" cy="46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mage result for penn state engineer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384" y="-63956"/>
            <a:ext cx="1600466" cy="57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9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00139 0.15546 " pathEditMode="relative" ptsTypes="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00156 0.15576 " pathEditMode="relative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2411E-6 -3.57804E-7 L -1.42411E-6 0.156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1" grpId="0"/>
      <p:bldP spid="4" grpId="0" animBg="1"/>
      <p:bldP spid="13" grpId="0" animBg="1"/>
      <p:bldP spid="14" grpId="0" animBg="1"/>
      <p:bldP spid="21" grpId="0"/>
      <p:bldP spid="21" grpId="1"/>
      <p:bldP spid="22" grpId="0"/>
      <p:bldP spid="22" grpId="1"/>
      <p:bldP spid="6" grpId="0" animBg="1"/>
      <p:bldP spid="23" grpId="0" animBg="1"/>
      <p:bldP spid="23" grpId="1" animBg="1"/>
      <p:bldP spid="25" grpId="0" animBg="1"/>
      <p:bldP spid="26" grpId="0" animBg="1"/>
      <p:bldP spid="7" grpId="0"/>
      <p:bldP spid="8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93905</TotalTime>
  <Words>421</Words>
  <Application>Microsoft Macintosh PowerPoint</Application>
  <PresentationFormat>On-screen Show (16:9)</PresentationFormat>
  <Paragraphs>135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Wingdings</vt:lpstr>
      <vt:lpstr>Arial</vt:lpstr>
      <vt:lpstr>Office Theme</vt:lpstr>
      <vt:lpstr>PowerPoint Presentation</vt:lpstr>
      <vt:lpstr>Why persistence?</vt:lpstr>
      <vt:lpstr>Conventional recovery solutions</vt:lpstr>
      <vt:lpstr>Persistent Memory (PM)</vt:lpstr>
      <vt:lpstr>Persistent Memory (PM)</vt:lpstr>
      <vt:lpstr>Future persistent memory systems</vt:lpstr>
      <vt:lpstr>Recovery needs ordered PM updates</vt:lpstr>
      <vt:lpstr>Recovery needs ordered PM updates</vt:lpstr>
      <vt:lpstr>Hidden sources of reordering</vt:lpstr>
      <vt:lpstr>Memory persistency models</vt:lpstr>
      <vt:lpstr>Challenges - I</vt:lpstr>
      <vt:lpstr>Challenges - II</vt:lpstr>
      <vt:lpstr>Thank you!</vt:lpstr>
      <vt:lpstr>PowerPoint Presentation</vt:lpstr>
    </vt:vector>
  </TitlesOfParts>
  <Company>UMich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aasheesh kolli</dc:creator>
  <cp:lastModifiedBy>Aasheesh Kolli</cp:lastModifiedBy>
  <cp:revision>562</cp:revision>
  <cp:lastPrinted>2017-01-06T17:59:48Z</cp:lastPrinted>
  <dcterms:created xsi:type="dcterms:W3CDTF">2016-12-22T20:13:06Z</dcterms:created>
  <dcterms:modified xsi:type="dcterms:W3CDTF">2018-03-30T01:39:18Z</dcterms:modified>
</cp:coreProperties>
</file>