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310" r:id="rId3"/>
    <p:sldId id="257" r:id="rId4"/>
    <p:sldId id="395" r:id="rId5"/>
    <p:sldId id="396" r:id="rId6"/>
    <p:sldId id="397" r:id="rId7"/>
    <p:sldId id="398" r:id="rId8"/>
    <p:sldId id="399" r:id="rId9"/>
    <p:sldId id="401" r:id="rId10"/>
    <p:sldId id="400" r:id="rId11"/>
    <p:sldId id="402" r:id="rId12"/>
    <p:sldId id="404" r:id="rId13"/>
    <p:sldId id="408" r:id="rId14"/>
    <p:sldId id="405" r:id="rId15"/>
    <p:sldId id="409" r:id="rId16"/>
    <p:sldId id="410" r:id="rId17"/>
    <p:sldId id="411" r:id="rId18"/>
    <p:sldId id="407" r:id="rId19"/>
    <p:sldId id="412" r:id="rId20"/>
    <p:sldId id="424" r:id="rId21"/>
    <p:sldId id="413" r:id="rId22"/>
    <p:sldId id="414" r:id="rId23"/>
    <p:sldId id="406" r:id="rId24"/>
    <p:sldId id="415" r:id="rId25"/>
    <p:sldId id="416" r:id="rId26"/>
    <p:sldId id="417" r:id="rId27"/>
    <p:sldId id="418" r:id="rId28"/>
    <p:sldId id="420" r:id="rId29"/>
    <p:sldId id="419" r:id="rId30"/>
    <p:sldId id="403" r:id="rId31"/>
    <p:sldId id="382" r:id="rId32"/>
    <p:sldId id="421" r:id="rId33"/>
    <p:sldId id="422" r:id="rId34"/>
    <p:sldId id="423" r:id="rId35"/>
    <p:sldId id="387" r:id="rId36"/>
    <p:sldId id="425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BCFF"/>
    <a:srgbClr val="8983FF"/>
    <a:srgbClr val="AD0027"/>
    <a:srgbClr val="C10000"/>
    <a:srgbClr val="0000FF"/>
    <a:srgbClr val="75C5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9" autoAdjust="0"/>
    <p:restoredTop sz="99225" autoAdjust="0"/>
  </p:normalViewPr>
  <p:slideViewPr>
    <p:cSldViewPr>
      <p:cViewPr>
        <p:scale>
          <a:sx n="108" d="100"/>
          <a:sy n="108" d="100"/>
        </p:scale>
        <p:origin x="-1008" y="-2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Times New Roman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0BB54-EDCA-A440-A23D-4FAD1D96FB14}" type="datetimeFigureOut">
              <a:rPr lang="en-US" smtClean="0">
                <a:latin typeface="Times New Roman"/>
              </a:rPr>
              <a:t>7/6/15</a:t>
            </a:fld>
            <a:endParaRPr lang="en-US" dirty="0"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A3E69-0940-834E-A6FD-D6C32D739B9E}" type="slidenum">
              <a:rPr lang="en-US" smtClean="0">
                <a:latin typeface="Times New Roman"/>
              </a:rPr>
              <a:t>‹#›</a:t>
            </a:fld>
            <a:endParaRPr lang="en-US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407783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/>
              </a:defRPr>
            </a:lvl1pPr>
          </a:lstStyle>
          <a:p>
            <a:fld id="{0256D502-112A-4033-B438-D552668CB91F}" type="datetimeFigureOut">
              <a:rPr lang="en-US" smtClean="0"/>
              <a:pPr/>
              <a:t>7/6/15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/>
              </a:defRPr>
            </a:lvl1pPr>
          </a:lstStyle>
          <a:p>
            <a:fld id="{D535650C-2152-4994-8A28-413A997B25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97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5650C-2152-4994-8A28-413A997B259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866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>
                <a:solidFill>
                  <a:srgbClr val="FF0000"/>
                </a:solidFill>
              </a:rPr>
              <a:t>The PROV</a:t>
            </a:r>
            <a:r>
              <a:rPr lang="en-US" altLang="zh-CN" baseline="0" dirty="0" smtClean="0">
                <a:solidFill>
                  <a:srgbClr val="FF0000"/>
                </a:solidFill>
              </a:rPr>
              <a:t> standards is a </a:t>
            </a:r>
            <a:r>
              <a:rPr lang="en-US" altLang="zh-CN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standardized, extensible representation of provenance graphs</a:t>
            </a:r>
            <a:r>
              <a:rPr lang="zh-CN" altLang="en-US" sz="1200" baseline="0" dirty="0" smtClean="0">
                <a:solidFill>
                  <a:srgbClr val="FF0000"/>
                </a:solidFill>
                <a:latin typeface="Times New Roman"/>
                <a:cs typeface="+mn-cs"/>
              </a:rPr>
              <a:t> </a:t>
            </a:r>
            <a:r>
              <a:rPr lang="en-US" altLang="zh-CN" sz="1200" baseline="0" dirty="0" smtClean="0">
                <a:solidFill>
                  <a:srgbClr val="FF0000"/>
                </a:solidFill>
                <a:latin typeface="Times New Roman"/>
                <a:cs typeface="+mn-cs"/>
              </a:rPr>
              <a:t>which is very useful for </a:t>
            </a:r>
            <a:r>
              <a:rPr lang="en-US" altLang="zh-CN" sz="25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xchange provenance information between systems.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500" dirty="0" smtClean="0"/>
              <a:t>Provenance-aware</a:t>
            </a:r>
            <a:r>
              <a:rPr lang="en-US" altLang="zh-CN" sz="2500" baseline="0" dirty="0" smtClean="0"/>
              <a:t> database manage system computes the provenance of database operations.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500" baseline="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500" baseline="0" dirty="0" smtClean="0"/>
              <a:t>Such as perm, </a:t>
            </a:r>
            <a:r>
              <a:rPr lang="en-US" altLang="zh-CN" sz="2500" baseline="0" dirty="0" err="1" smtClean="0"/>
              <a:t>GProM</a:t>
            </a:r>
            <a:r>
              <a:rPr lang="en-US" altLang="zh-CN" sz="2500" baseline="0" dirty="0" smtClean="0"/>
              <a:t>, </a:t>
            </a:r>
            <a:r>
              <a:rPr lang="en-US" altLang="zh-CN" sz="2500" baseline="0" dirty="0" err="1" smtClean="0"/>
              <a:t>DBNotes</a:t>
            </a:r>
            <a:r>
              <a:rPr lang="en-US" altLang="zh-CN" sz="2500" baseline="0" dirty="0" smtClean="0"/>
              <a:t>, Orchestra and </a:t>
            </a:r>
            <a:r>
              <a:rPr lang="en-US" altLang="zh-CN" sz="2500" baseline="0" dirty="0" err="1" smtClean="0"/>
              <a:t>LogicBlox</a:t>
            </a:r>
            <a:r>
              <a:rPr lang="en-US" altLang="zh-CN" sz="2500" baseline="0" dirty="0" smtClean="0"/>
              <a:t>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500" baseline="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50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5650C-2152-4994-8A28-413A997B259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942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>
                <a:solidFill>
                  <a:srgbClr val="FF0000"/>
                </a:solidFill>
              </a:rPr>
              <a:t>The PROV</a:t>
            </a:r>
            <a:r>
              <a:rPr lang="en-US" altLang="zh-CN" baseline="0" dirty="0" smtClean="0">
                <a:solidFill>
                  <a:srgbClr val="FF0000"/>
                </a:solidFill>
              </a:rPr>
              <a:t> standards is a </a:t>
            </a:r>
            <a:r>
              <a:rPr lang="en-US" altLang="zh-CN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standardized, extensible representation of provenance graphs</a:t>
            </a:r>
            <a:r>
              <a:rPr lang="zh-CN" altLang="en-US" sz="1200" baseline="0" dirty="0" smtClean="0">
                <a:solidFill>
                  <a:srgbClr val="FF0000"/>
                </a:solidFill>
                <a:latin typeface="Times New Roman"/>
                <a:cs typeface="+mn-cs"/>
              </a:rPr>
              <a:t> </a:t>
            </a:r>
            <a:r>
              <a:rPr lang="en-US" altLang="zh-CN" sz="1200" baseline="0" dirty="0" smtClean="0">
                <a:solidFill>
                  <a:srgbClr val="FF0000"/>
                </a:solidFill>
                <a:latin typeface="Times New Roman"/>
                <a:cs typeface="+mn-cs"/>
              </a:rPr>
              <a:t>which is very useful for </a:t>
            </a:r>
            <a:r>
              <a:rPr lang="en-US" altLang="zh-CN" sz="25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xchange provenance information between systems.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500" dirty="0" smtClean="0"/>
              <a:t>Provenance-aware</a:t>
            </a:r>
            <a:r>
              <a:rPr lang="en-US" altLang="zh-CN" sz="2500" baseline="0" dirty="0" smtClean="0"/>
              <a:t> database manage system computes the provenance of database operations.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500" baseline="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500" baseline="0" dirty="0" smtClean="0"/>
              <a:t>Such as perm, </a:t>
            </a:r>
            <a:r>
              <a:rPr lang="en-US" altLang="zh-CN" sz="2500" baseline="0" dirty="0" err="1" smtClean="0"/>
              <a:t>GProM</a:t>
            </a:r>
            <a:r>
              <a:rPr lang="en-US" altLang="zh-CN" sz="2500" baseline="0" dirty="0" smtClean="0"/>
              <a:t>, </a:t>
            </a:r>
            <a:r>
              <a:rPr lang="en-US" altLang="zh-CN" sz="2500" baseline="0" dirty="0" err="1" smtClean="0"/>
              <a:t>DBNotes</a:t>
            </a:r>
            <a:r>
              <a:rPr lang="en-US" altLang="zh-CN" sz="2500" baseline="0" dirty="0" smtClean="0"/>
              <a:t>, Orchestra and </a:t>
            </a:r>
            <a:r>
              <a:rPr lang="en-US" altLang="zh-CN" sz="2500" baseline="0" dirty="0" err="1" smtClean="0"/>
              <a:t>LogicBlox</a:t>
            </a:r>
            <a:r>
              <a:rPr lang="en-US" altLang="zh-CN" sz="2500" baseline="0" dirty="0" smtClean="0"/>
              <a:t>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500" baseline="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50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5650C-2152-4994-8A28-413A997B259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942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>
                <a:solidFill>
                  <a:srgbClr val="FF0000"/>
                </a:solidFill>
              </a:rPr>
              <a:t>The PROV</a:t>
            </a:r>
            <a:r>
              <a:rPr lang="en-US" altLang="zh-CN" baseline="0" dirty="0" smtClean="0">
                <a:solidFill>
                  <a:srgbClr val="FF0000"/>
                </a:solidFill>
              </a:rPr>
              <a:t> standards is a </a:t>
            </a:r>
            <a:r>
              <a:rPr lang="en-US" altLang="zh-CN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standardized, extensible representation of provenance graphs</a:t>
            </a:r>
            <a:r>
              <a:rPr lang="zh-CN" altLang="en-US" sz="1200" baseline="0" dirty="0" smtClean="0">
                <a:solidFill>
                  <a:srgbClr val="FF0000"/>
                </a:solidFill>
                <a:latin typeface="Times New Roman"/>
                <a:cs typeface="+mn-cs"/>
              </a:rPr>
              <a:t> </a:t>
            </a:r>
            <a:r>
              <a:rPr lang="en-US" altLang="zh-CN" sz="1200" baseline="0" dirty="0" smtClean="0">
                <a:solidFill>
                  <a:srgbClr val="FF0000"/>
                </a:solidFill>
                <a:latin typeface="Times New Roman"/>
                <a:cs typeface="+mn-cs"/>
              </a:rPr>
              <a:t>which is very useful for </a:t>
            </a:r>
            <a:r>
              <a:rPr lang="en-US" altLang="zh-CN" sz="25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xchange provenance information between systems.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500" dirty="0" smtClean="0"/>
              <a:t>Provenance-aware</a:t>
            </a:r>
            <a:r>
              <a:rPr lang="en-US" altLang="zh-CN" sz="2500" baseline="0" dirty="0" smtClean="0"/>
              <a:t> database manage system computes the provenance of database operations.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500" baseline="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500" baseline="0" dirty="0" smtClean="0"/>
              <a:t>Such as perm, </a:t>
            </a:r>
            <a:r>
              <a:rPr lang="en-US" altLang="zh-CN" sz="2500" baseline="0" dirty="0" err="1" smtClean="0"/>
              <a:t>GProM</a:t>
            </a:r>
            <a:r>
              <a:rPr lang="en-US" altLang="zh-CN" sz="2500" baseline="0" dirty="0" smtClean="0"/>
              <a:t>, </a:t>
            </a:r>
            <a:r>
              <a:rPr lang="en-US" altLang="zh-CN" sz="2500" baseline="0" dirty="0" err="1" smtClean="0"/>
              <a:t>DBNotes</a:t>
            </a:r>
            <a:r>
              <a:rPr lang="en-US" altLang="zh-CN" sz="2500" baseline="0" dirty="0" smtClean="0"/>
              <a:t>, Orchestra and </a:t>
            </a:r>
            <a:r>
              <a:rPr lang="en-US" altLang="zh-CN" sz="2500" baseline="0" dirty="0" err="1" smtClean="0"/>
              <a:t>LogicBlox</a:t>
            </a:r>
            <a:r>
              <a:rPr lang="en-US" altLang="zh-CN" sz="2500" baseline="0" dirty="0" smtClean="0"/>
              <a:t>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500" baseline="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50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5650C-2152-4994-8A28-413A997B259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9423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5650C-2152-4994-8A28-413A997B259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9423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5650C-2152-4994-8A28-413A997B259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3258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5650C-2152-4994-8A28-413A997B259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9423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5650C-2152-4994-8A28-413A997B259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9423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5650C-2152-4994-8A28-413A997B259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9423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5650C-2152-4994-8A28-413A997B259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3258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5650C-2152-4994-8A28-413A997B259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942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5650C-2152-4994-8A28-413A997B259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3258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5650C-2152-4994-8A28-413A997B259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9423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5650C-2152-4994-8A28-413A997B259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9423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5650C-2152-4994-8A28-413A997B259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9423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5650C-2152-4994-8A28-413A997B259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3258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5650C-2152-4994-8A28-413A997B259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9423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5650C-2152-4994-8A28-413A997B259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9423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5650C-2152-4994-8A28-413A997B259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9423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5650C-2152-4994-8A28-413A997B259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9423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5650C-2152-4994-8A28-413A997B259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9423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5650C-2152-4994-8A28-413A997B2592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942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>
                <a:solidFill>
                  <a:srgbClr val="FF0000"/>
                </a:solidFill>
              </a:rPr>
              <a:t>The PROV</a:t>
            </a:r>
            <a:r>
              <a:rPr lang="en-US" altLang="zh-CN" baseline="0" dirty="0" smtClean="0">
                <a:solidFill>
                  <a:srgbClr val="FF0000"/>
                </a:solidFill>
              </a:rPr>
              <a:t> standards is a </a:t>
            </a:r>
            <a:r>
              <a:rPr lang="en-US" altLang="zh-CN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standardized, extensible representation of provenance graphs</a:t>
            </a:r>
            <a:r>
              <a:rPr lang="zh-CN" altLang="en-US" sz="1200" baseline="0" dirty="0" smtClean="0">
                <a:solidFill>
                  <a:srgbClr val="FF0000"/>
                </a:solidFill>
                <a:latin typeface="Times New Roman"/>
                <a:cs typeface="+mn-cs"/>
              </a:rPr>
              <a:t> </a:t>
            </a:r>
            <a:r>
              <a:rPr lang="en-US" altLang="zh-CN" sz="1200" baseline="0" dirty="0" smtClean="0">
                <a:solidFill>
                  <a:srgbClr val="FF0000"/>
                </a:solidFill>
                <a:latin typeface="Times New Roman"/>
                <a:cs typeface="+mn-cs"/>
              </a:rPr>
              <a:t>which is very useful for </a:t>
            </a:r>
            <a:r>
              <a:rPr lang="en-US" altLang="zh-CN" sz="25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xchange provenance information between systems.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500" dirty="0" smtClean="0"/>
              <a:t>Provenance-aware</a:t>
            </a:r>
            <a:r>
              <a:rPr lang="en-US" altLang="zh-CN" sz="2500" baseline="0" dirty="0" smtClean="0"/>
              <a:t> database manage system computes the provenance of database operations.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500" baseline="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500" baseline="0" dirty="0" smtClean="0"/>
              <a:t>Such as perm, </a:t>
            </a:r>
            <a:r>
              <a:rPr lang="en-US" altLang="zh-CN" sz="2500" baseline="0" dirty="0" err="1" smtClean="0"/>
              <a:t>GProM</a:t>
            </a:r>
            <a:r>
              <a:rPr lang="en-US" altLang="zh-CN" sz="2500" baseline="0" dirty="0" smtClean="0"/>
              <a:t>, </a:t>
            </a:r>
            <a:r>
              <a:rPr lang="en-US" altLang="zh-CN" sz="2500" baseline="0" dirty="0" err="1" smtClean="0"/>
              <a:t>DBNotes</a:t>
            </a:r>
            <a:r>
              <a:rPr lang="en-US" altLang="zh-CN" sz="2500" baseline="0" dirty="0" smtClean="0"/>
              <a:t>, Orchestra and </a:t>
            </a:r>
            <a:r>
              <a:rPr lang="en-US" altLang="zh-CN" sz="2500" baseline="0" dirty="0" err="1" smtClean="0"/>
              <a:t>LogicBlox</a:t>
            </a:r>
            <a:r>
              <a:rPr lang="en-US" altLang="zh-CN" sz="2500" baseline="0" dirty="0" smtClean="0"/>
              <a:t>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500" baseline="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50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5650C-2152-4994-8A28-413A997B259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9423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5650C-2152-4994-8A28-413A997B259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3258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5650C-2152-4994-8A28-413A997B2592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3720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5650C-2152-4994-8A28-413A997B2592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3720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5650C-2152-4994-8A28-413A997B2592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3720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5650C-2152-4994-8A28-413A997B2592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372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>
                <a:solidFill>
                  <a:srgbClr val="FF0000"/>
                </a:solidFill>
              </a:rPr>
              <a:t>The PROV</a:t>
            </a:r>
            <a:r>
              <a:rPr lang="en-US" altLang="zh-CN" baseline="0" dirty="0" smtClean="0">
                <a:solidFill>
                  <a:srgbClr val="FF0000"/>
                </a:solidFill>
              </a:rPr>
              <a:t> standards is a </a:t>
            </a:r>
            <a:r>
              <a:rPr lang="en-US" altLang="zh-CN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standardized, extensible representation of provenance graphs</a:t>
            </a:r>
            <a:r>
              <a:rPr lang="zh-CN" altLang="en-US" sz="1200" baseline="0" dirty="0" smtClean="0">
                <a:solidFill>
                  <a:srgbClr val="FF0000"/>
                </a:solidFill>
                <a:latin typeface="Times New Roman"/>
                <a:cs typeface="+mn-cs"/>
              </a:rPr>
              <a:t> </a:t>
            </a:r>
            <a:r>
              <a:rPr lang="en-US" altLang="zh-CN" sz="1200" baseline="0" dirty="0" smtClean="0">
                <a:solidFill>
                  <a:srgbClr val="FF0000"/>
                </a:solidFill>
                <a:latin typeface="Times New Roman"/>
                <a:cs typeface="+mn-cs"/>
              </a:rPr>
              <a:t>which is very useful for </a:t>
            </a:r>
            <a:r>
              <a:rPr lang="en-US" altLang="zh-CN" sz="25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xchange provenance information between systems.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500" dirty="0" smtClean="0"/>
              <a:t>Provenance-aware</a:t>
            </a:r>
            <a:r>
              <a:rPr lang="en-US" altLang="zh-CN" sz="2500" baseline="0" dirty="0" smtClean="0"/>
              <a:t> database manage system computes the provenance of database operations.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500" baseline="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500" baseline="0" dirty="0" smtClean="0"/>
              <a:t>Such as perm, </a:t>
            </a:r>
            <a:r>
              <a:rPr lang="en-US" altLang="zh-CN" sz="2500" baseline="0" dirty="0" err="1" smtClean="0"/>
              <a:t>GProM</a:t>
            </a:r>
            <a:r>
              <a:rPr lang="en-US" altLang="zh-CN" sz="2500" baseline="0" dirty="0" smtClean="0"/>
              <a:t>, </a:t>
            </a:r>
            <a:r>
              <a:rPr lang="en-US" altLang="zh-CN" sz="2500" baseline="0" dirty="0" err="1" smtClean="0"/>
              <a:t>DBNotes</a:t>
            </a:r>
            <a:r>
              <a:rPr lang="en-US" altLang="zh-CN" sz="2500" baseline="0" dirty="0" smtClean="0"/>
              <a:t>, Orchestra and </a:t>
            </a:r>
            <a:r>
              <a:rPr lang="en-US" altLang="zh-CN" sz="2500" baseline="0" dirty="0" err="1" smtClean="0"/>
              <a:t>LogicBlox</a:t>
            </a:r>
            <a:r>
              <a:rPr lang="en-US" altLang="zh-CN" sz="2500" baseline="0" dirty="0" smtClean="0"/>
              <a:t>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500" baseline="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50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5650C-2152-4994-8A28-413A997B259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942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>
                <a:solidFill>
                  <a:srgbClr val="FF0000"/>
                </a:solidFill>
              </a:rPr>
              <a:t>The PROV</a:t>
            </a:r>
            <a:r>
              <a:rPr lang="en-US" altLang="zh-CN" baseline="0" dirty="0" smtClean="0">
                <a:solidFill>
                  <a:srgbClr val="FF0000"/>
                </a:solidFill>
              </a:rPr>
              <a:t> standards is a </a:t>
            </a:r>
            <a:r>
              <a:rPr lang="en-US" altLang="zh-CN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standardized, extensible representation of provenance graphs</a:t>
            </a:r>
            <a:r>
              <a:rPr lang="zh-CN" altLang="en-US" sz="1200" baseline="0" dirty="0" smtClean="0">
                <a:solidFill>
                  <a:srgbClr val="FF0000"/>
                </a:solidFill>
                <a:latin typeface="Times New Roman"/>
                <a:cs typeface="+mn-cs"/>
              </a:rPr>
              <a:t> </a:t>
            </a:r>
            <a:r>
              <a:rPr lang="en-US" altLang="zh-CN" sz="1200" baseline="0" dirty="0" smtClean="0">
                <a:solidFill>
                  <a:srgbClr val="FF0000"/>
                </a:solidFill>
                <a:latin typeface="Times New Roman"/>
                <a:cs typeface="+mn-cs"/>
              </a:rPr>
              <a:t>which is very useful for </a:t>
            </a:r>
            <a:r>
              <a:rPr lang="en-US" altLang="zh-CN" sz="25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xchange provenance information between systems.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500" dirty="0" smtClean="0"/>
              <a:t>Provenance-aware</a:t>
            </a:r>
            <a:r>
              <a:rPr lang="en-US" altLang="zh-CN" sz="2500" baseline="0" dirty="0" smtClean="0"/>
              <a:t> database manage system computes the provenance of database operations.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500" baseline="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500" baseline="0" dirty="0" smtClean="0"/>
              <a:t>Such as perm, </a:t>
            </a:r>
            <a:r>
              <a:rPr lang="en-US" altLang="zh-CN" sz="2500" baseline="0" dirty="0" err="1" smtClean="0"/>
              <a:t>GProM</a:t>
            </a:r>
            <a:r>
              <a:rPr lang="en-US" altLang="zh-CN" sz="2500" baseline="0" dirty="0" smtClean="0"/>
              <a:t>, </a:t>
            </a:r>
            <a:r>
              <a:rPr lang="en-US" altLang="zh-CN" sz="2500" baseline="0" dirty="0" err="1" smtClean="0"/>
              <a:t>DBNotes</a:t>
            </a:r>
            <a:r>
              <a:rPr lang="en-US" altLang="zh-CN" sz="2500" baseline="0" dirty="0" smtClean="0"/>
              <a:t>, Orchestra and </a:t>
            </a:r>
            <a:r>
              <a:rPr lang="en-US" altLang="zh-CN" sz="2500" baseline="0" dirty="0" err="1" smtClean="0"/>
              <a:t>LogicBlox</a:t>
            </a:r>
            <a:r>
              <a:rPr lang="en-US" altLang="zh-CN" sz="2500" baseline="0" dirty="0" smtClean="0"/>
              <a:t>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500" baseline="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50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5650C-2152-4994-8A28-413A997B259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942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>
                <a:solidFill>
                  <a:srgbClr val="FF0000"/>
                </a:solidFill>
              </a:rPr>
              <a:t>The PROV</a:t>
            </a:r>
            <a:r>
              <a:rPr lang="en-US" altLang="zh-CN" baseline="0" dirty="0" smtClean="0">
                <a:solidFill>
                  <a:srgbClr val="FF0000"/>
                </a:solidFill>
              </a:rPr>
              <a:t> standards is a </a:t>
            </a:r>
            <a:r>
              <a:rPr lang="en-US" altLang="zh-CN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standardized, extensible representation of provenance graphs</a:t>
            </a:r>
            <a:r>
              <a:rPr lang="zh-CN" altLang="en-US" sz="1200" baseline="0" dirty="0" smtClean="0">
                <a:solidFill>
                  <a:srgbClr val="FF0000"/>
                </a:solidFill>
                <a:latin typeface="Times New Roman"/>
                <a:cs typeface="+mn-cs"/>
              </a:rPr>
              <a:t> </a:t>
            </a:r>
            <a:r>
              <a:rPr lang="en-US" altLang="zh-CN" sz="1200" baseline="0" dirty="0" smtClean="0">
                <a:solidFill>
                  <a:srgbClr val="FF0000"/>
                </a:solidFill>
                <a:latin typeface="Times New Roman"/>
                <a:cs typeface="+mn-cs"/>
              </a:rPr>
              <a:t>which is very useful for </a:t>
            </a:r>
            <a:r>
              <a:rPr lang="en-US" altLang="zh-CN" sz="25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xchange provenance information between systems.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500" dirty="0" smtClean="0"/>
              <a:t>Provenance-aware</a:t>
            </a:r>
            <a:r>
              <a:rPr lang="en-US" altLang="zh-CN" sz="2500" baseline="0" dirty="0" smtClean="0"/>
              <a:t> database manage system computes the provenance of database operations.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500" baseline="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500" baseline="0" dirty="0" smtClean="0"/>
              <a:t>Such as perm, </a:t>
            </a:r>
            <a:r>
              <a:rPr lang="en-US" altLang="zh-CN" sz="2500" baseline="0" dirty="0" err="1" smtClean="0"/>
              <a:t>GProM</a:t>
            </a:r>
            <a:r>
              <a:rPr lang="en-US" altLang="zh-CN" sz="2500" baseline="0" dirty="0" smtClean="0"/>
              <a:t>, </a:t>
            </a:r>
            <a:r>
              <a:rPr lang="en-US" altLang="zh-CN" sz="2500" baseline="0" dirty="0" err="1" smtClean="0"/>
              <a:t>DBNotes</a:t>
            </a:r>
            <a:r>
              <a:rPr lang="en-US" altLang="zh-CN" sz="2500" baseline="0" dirty="0" smtClean="0"/>
              <a:t>, Orchestra and </a:t>
            </a:r>
            <a:r>
              <a:rPr lang="en-US" altLang="zh-CN" sz="2500" baseline="0" dirty="0" err="1" smtClean="0"/>
              <a:t>LogicBlox</a:t>
            </a:r>
            <a:r>
              <a:rPr lang="en-US" altLang="zh-CN" sz="2500" baseline="0" dirty="0" smtClean="0"/>
              <a:t>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500" baseline="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50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5650C-2152-4994-8A28-413A997B259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942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>
                <a:solidFill>
                  <a:srgbClr val="FF0000"/>
                </a:solidFill>
              </a:rPr>
              <a:t>The PROV</a:t>
            </a:r>
            <a:r>
              <a:rPr lang="en-US" altLang="zh-CN" baseline="0" dirty="0" smtClean="0">
                <a:solidFill>
                  <a:srgbClr val="FF0000"/>
                </a:solidFill>
              </a:rPr>
              <a:t> standards is a </a:t>
            </a:r>
            <a:r>
              <a:rPr lang="en-US" altLang="zh-CN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standardized, extensible representation of provenance graphs</a:t>
            </a:r>
            <a:r>
              <a:rPr lang="zh-CN" altLang="en-US" sz="1200" baseline="0" dirty="0" smtClean="0">
                <a:solidFill>
                  <a:srgbClr val="FF0000"/>
                </a:solidFill>
                <a:latin typeface="Times New Roman"/>
                <a:cs typeface="+mn-cs"/>
              </a:rPr>
              <a:t> </a:t>
            </a:r>
            <a:r>
              <a:rPr lang="en-US" altLang="zh-CN" sz="1200" baseline="0" dirty="0" smtClean="0">
                <a:solidFill>
                  <a:srgbClr val="FF0000"/>
                </a:solidFill>
                <a:latin typeface="Times New Roman"/>
                <a:cs typeface="+mn-cs"/>
              </a:rPr>
              <a:t>which is very useful for </a:t>
            </a:r>
            <a:r>
              <a:rPr lang="en-US" altLang="zh-CN" sz="25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xchange provenance information between systems.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500" dirty="0" smtClean="0"/>
              <a:t>Provenance-aware</a:t>
            </a:r>
            <a:r>
              <a:rPr lang="en-US" altLang="zh-CN" sz="2500" baseline="0" dirty="0" smtClean="0"/>
              <a:t> database manage system computes the provenance of database operations.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500" baseline="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500" baseline="0" dirty="0" smtClean="0"/>
              <a:t>Such as perm, </a:t>
            </a:r>
            <a:r>
              <a:rPr lang="en-US" altLang="zh-CN" sz="2500" baseline="0" dirty="0" err="1" smtClean="0"/>
              <a:t>GProM</a:t>
            </a:r>
            <a:r>
              <a:rPr lang="en-US" altLang="zh-CN" sz="2500" baseline="0" dirty="0" smtClean="0"/>
              <a:t>, </a:t>
            </a:r>
            <a:r>
              <a:rPr lang="en-US" altLang="zh-CN" sz="2500" baseline="0" dirty="0" err="1" smtClean="0"/>
              <a:t>DBNotes</a:t>
            </a:r>
            <a:r>
              <a:rPr lang="en-US" altLang="zh-CN" sz="2500" baseline="0" dirty="0" smtClean="0"/>
              <a:t>, Orchestra and </a:t>
            </a:r>
            <a:r>
              <a:rPr lang="en-US" altLang="zh-CN" sz="2500" baseline="0" dirty="0" err="1" smtClean="0"/>
              <a:t>LogicBlox</a:t>
            </a:r>
            <a:r>
              <a:rPr lang="en-US" altLang="zh-CN" sz="2500" baseline="0" dirty="0" smtClean="0"/>
              <a:t>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500" baseline="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50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5650C-2152-4994-8A28-413A997B259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942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>
                <a:solidFill>
                  <a:srgbClr val="FF0000"/>
                </a:solidFill>
              </a:rPr>
              <a:t>The PROV</a:t>
            </a:r>
            <a:r>
              <a:rPr lang="en-US" altLang="zh-CN" baseline="0" dirty="0" smtClean="0">
                <a:solidFill>
                  <a:srgbClr val="FF0000"/>
                </a:solidFill>
              </a:rPr>
              <a:t> standards is a </a:t>
            </a:r>
            <a:r>
              <a:rPr lang="en-US" altLang="zh-CN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standardized, extensible representation of provenance graphs</a:t>
            </a:r>
            <a:r>
              <a:rPr lang="zh-CN" altLang="en-US" sz="1200" baseline="0" dirty="0" smtClean="0">
                <a:solidFill>
                  <a:srgbClr val="FF0000"/>
                </a:solidFill>
                <a:latin typeface="Times New Roman"/>
                <a:cs typeface="+mn-cs"/>
              </a:rPr>
              <a:t> </a:t>
            </a:r>
            <a:r>
              <a:rPr lang="en-US" altLang="zh-CN" sz="1200" baseline="0" dirty="0" smtClean="0">
                <a:solidFill>
                  <a:srgbClr val="FF0000"/>
                </a:solidFill>
                <a:latin typeface="Times New Roman"/>
                <a:cs typeface="+mn-cs"/>
              </a:rPr>
              <a:t>which is very useful for </a:t>
            </a:r>
            <a:r>
              <a:rPr lang="en-US" altLang="zh-CN" sz="25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xchange provenance information between systems.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500" dirty="0" smtClean="0"/>
              <a:t>Provenance-aware</a:t>
            </a:r>
            <a:r>
              <a:rPr lang="en-US" altLang="zh-CN" sz="2500" baseline="0" dirty="0" smtClean="0"/>
              <a:t> database manage system computes the provenance of database operations.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500" baseline="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500" baseline="0" dirty="0" smtClean="0"/>
              <a:t>Such as perm, </a:t>
            </a:r>
            <a:r>
              <a:rPr lang="en-US" altLang="zh-CN" sz="2500" baseline="0" dirty="0" err="1" smtClean="0"/>
              <a:t>GProM</a:t>
            </a:r>
            <a:r>
              <a:rPr lang="en-US" altLang="zh-CN" sz="2500" baseline="0" dirty="0" smtClean="0"/>
              <a:t>, </a:t>
            </a:r>
            <a:r>
              <a:rPr lang="en-US" altLang="zh-CN" sz="2500" baseline="0" dirty="0" err="1" smtClean="0"/>
              <a:t>DBNotes</a:t>
            </a:r>
            <a:r>
              <a:rPr lang="en-US" altLang="zh-CN" sz="2500" baseline="0" dirty="0" smtClean="0"/>
              <a:t>, Orchestra and </a:t>
            </a:r>
            <a:r>
              <a:rPr lang="en-US" altLang="zh-CN" sz="2500" baseline="0" dirty="0" err="1" smtClean="0"/>
              <a:t>LogicBlox</a:t>
            </a:r>
            <a:r>
              <a:rPr lang="en-US" altLang="zh-CN" sz="2500" baseline="0" dirty="0" smtClean="0"/>
              <a:t>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500" baseline="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50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5650C-2152-4994-8A28-413A997B259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942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5650C-2152-4994-8A28-413A997B259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325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752600"/>
            <a:ext cx="7772400" cy="1470025"/>
          </a:xfrm>
          <a:gradFill flip="none" rotWithShape="1">
            <a:gsLst>
              <a:gs pos="0">
                <a:srgbClr val="F2F2F2"/>
              </a:gs>
              <a:gs pos="100000">
                <a:schemeClr val="bg1">
                  <a:lumMod val="65000"/>
                </a:schemeClr>
              </a:gs>
            </a:gsLst>
            <a:lin ang="0" scaled="1"/>
            <a:tileRect/>
          </a:gradFill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3528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C8956C8C-58FB-0B44-8EA9-198EB4343524}" type="datetime1">
              <a:rPr lang="en-CA" smtClean="0"/>
              <a:t>7/6/15</a:t>
            </a:fld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5724478" y="0"/>
            <a:ext cx="3429000" cy="1066800"/>
            <a:chOff x="3124200" y="304800"/>
            <a:chExt cx="3429000" cy="1066800"/>
          </a:xfrm>
        </p:grpSpPr>
        <p:sp>
          <p:nvSpPr>
            <p:cNvPr id="9" name="Rectangle 8"/>
            <p:cNvSpPr/>
            <p:nvPr userDrawn="1"/>
          </p:nvSpPr>
          <p:spPr>
            <a:xfrm>
              <a:off x="3124200" y="304800"/>
              <a:ext cx="3429000" cy="1066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/>
              </a:endParaRPr>
            </a:p>
          </p:txBody>
        </p:sp>
        <p:pic>
          <p:nvPicPr>
            <p:cNvPr id="7" name="Picture 6" descr="iit.pdf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0" y="457200"/>
              <a:ext cx="3279775" cy="79375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D2AC26F2-2BBD-4B4E-8842-4F463D750E35}" type="datetime1">
              <a:rPr lang="en-CA" smtClean="0"/>
              <a:t>7/6/15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343554"/>
            <a:ext cx="533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6A1AE2EE-AF14-7544-9274-FEA222CEE626}" type="datetime1">
              <a:rPr lang="en-CA" smtClean="0"/>
              <a:t>7/6/15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343554"/>
            <a:ext cx="533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019800" cy="990600"/>
          </a:xfrm>
          <a:gradFill flip="none" rotWithShape="1">
            <a:gsLst>
              <a:gs pos="0">
                <a:schemeClr val="bg1">
                  <a:lumMod val="95000"/>
                  <a:alpha val="27000"/>
                </a:schemeClr>
              </a:gs>
              <a:gs pos="100000">
                <a:srgbClr val="000000">
                  <a:alpha val="27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0540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31169"/>
            <a:ext cx="838200" cy="501650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606000"/>
            <a:ext cx="5334000" cy="252000"/>
          </a:xfrm>
          <a:prstGeom prst="rect">
            <a:avLst/>
          </a:prstGeom>
          <a:solidFill>
            <a:srgbClr val="AD0027"/>
          </a:solidFill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 userDrawn="1"/>
        </p:nvGrpSpPr>
        <p:grpSpPr>
          <a:xfrm>
            <a:off x="6019800" y="0"/>
            <a:ext cx="3133678" cy="990600"/>
            <a:chOff x="3124200" y="304800"/>
            <a:chExt cx="3429000" cy="1066800"/>
          </a:xfrm>
        </p:grpSpPr>
        <p:sp>
          <p:nvSpPr>
            <p:cNvPr id="16" name="Rectangle 15"/>
            <p:cNvSpPr/>
            <p:nvPr userDrawn="1"/>
          </p:nvSpPr>
          <p:spPr>
            <a:xfrm>
              <a:off x="3124200" y="304800"/>
              <a:ext cx="3429000" cy="1066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/>
              </a:endParaRPr>
            </a:p>
          </p:txBody>
        </p:sp>
        <p:pic>
          <p:nvPicPr>
            <p:cNvPr id="17" name="Picture 16" descr="iit.pdf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0" y="457200"/>
              <a:ext cx="3279775" cy="79375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38539BC1-DD4C-7A4B-8BCE-4BB6BBC31A88}" type="datetime1">
              <a:rPr lang="en-CA" smtClean="0"/>
              <a:t>7/6/15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343554"/>
            <a:ext cx="533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Times New Roman" pitchFamily="18" charset="0"/>
                <a:cs typeface="Times New Roman" pitchFamily="18" charset="0"/>
              </a:defRPr>
            </a:lvl1pPr>
            <a:lvl2pPr>
              <a:defRPr sz="2400">
                <a:latin typeface="Times New Roman" pitchFamily="18" charset="0"/>
                <a:cs typeface="Times New Roman" pitchFamily="18" charset="0"/>
              </a:defRPr>
            </a:lvl2pPr>
            <a:lvl3pPr>
              <a:defRPr sz="2000">
                <a:latin typeface="Times New Roman" pitchFamily="18" charset="0"/>
                <a:cs typeface="Times New Roman" pitchFamily="18" charset="0"/>
              </a:defRPr>
            </a:lvl3pPr>
            <a:lvl4pPr>
              <a:defRPr sz="1800">
                <a:latin typeface="Times New Roman" pitchFamily="18" charset="0"/>
                <a:cs typeface="Times New Roman" pitchFamily="18" charset="0"/>
              </a:defRPr>
            </a:lvl4pPr>
            <a:lvl5pPr>
              <a:defRPr sz="1800">
                <a:latin typeface="Times New Roman" pitchFamily="18" charset="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Times New Roman" pitchFamily="18" charset="0"/>
                <a:cs typeface="Times New Roman" pitchFamily="18" charset="0"/>
              </a:defRPr>
            </a:lvl1pPr>
            <a:lvl2pPr>
              <a:defRPr sz="2400">
                <a:latin typeface="Times New Roman" pitchFamily="18" charset="0"/>
                <a:cs typeface="Times New Roman" pitchFamily="18" charset="0"/>
              </a:defRPr>
            </a:lvl2pPr>
            <a:lvl3pPr>
              <a:defRPr sz="2000">
                <a:latin typeface="Times New Roman" pitchFamily="18" charset="0"/>
                <a:cs typeface="Times New Roman" pitchFamily="18" charset="0"/>
              </a:defRPr>
            </a:lvl3pPr>
            <a:lvl4pPr>
              <a:defRPr sz="1800">
                <a:latin typeface="Times New Roman" pitchFamily="18" charset="0"/>
                <a:cs typeface="Times New Roman" pitchFamily="18" charset="0"/>
              </a:defRPr>
            </a:lvl4pPr>
            <a:lvl5pPr>
              <a:defRPr sz="1800">
                <a:latin typeface="Times New Roman" pitchFamily="18" charset="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12A7612E-239B-4D49-9F5E-2CE1A9B0F3A5}" type="datetime1">
              <a:rPr lang="en-CA" smtClean="0"/>
              <a:t>7/6/15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2400" y="6343554"/>
            <a:ext cx="533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iit.pd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225" y="196850"/>
            <a:ext cx="3279775" cy="7937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Times New Roman" pitchFamily="18" charset="0"/>
                <a:cs typeface="Times New Roman" pitchFamily="18" charset="0"/>
              </a:defRPr>
            </a:lvl1pPr>
            <a:lvl2pPr>
              <a:defRPr sz="2000">
                <a:latin typeface="Times New Roman" pitchFamily="18" charset="0"/>
                <a:cs typeface="Times New Roman" pitchFamily="18" charset="0"/>
              </a:defRPr>
            </a:lvl2pPr>
            <a:lvl3pPr>
              <a:defRPr sz="1800">
                <a:latin typeface="Times New Roman" pitchFamily="18" charset="0"/>
                <a:cs typeface="Times New Roman" pitchFamily="18" charset="0"/>
              </a:defRPr>
            </a:lvl3pPr>
            <a:lvl4pPr>
              <a:defRPr sz="1600">
                <a:latin typeface="Times New Roman" pitchFamily="18" charset="0"/>
                <a:cs typeface="Times New Roman" pitchFamily="18" charset="0"/>
              </a:defRPr>
            </a:lvl4pPr>
            <a:lvl5pPr>
              <a:defRPr sz="1600">
                <a:latin typeface="Times New Roman" pitchFamily="18" charset="0"/>
                <a:cs typeface="Times New Roman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Times New Roman" pitchFamily="18" charset="0"/>
                <a:cs typeface="Times New Roman" pitchFamily="18" charset="0"/>
              </a:defRPr>
            </a:lvl1pPr>
            <a:lvl2pPr>
              <a:defRPr sz="2000">
                <a:latin typeface="Times New Roman" pitchFamily="18" charset="0"/>
                <a:cs typeface="Times New Roman" pitchFamily="18" charset="0"/>
              </a:defRPr>
            </a:lvl2pPr>
            <a:lvl3pPr>
              <a:defRPr sz="1800">
                <a:latin typeface="Times New Roman" pitchFamily="18" charset="0"/>
                <a:cs typeface="Times New Roman" pitchFamily="18" charset="0"/>
              </a:defRPr>
            </a:lvl3pPr>
            <a:lvl4pPr>
              <a:defRPr sz="1600">
                <a:latin typeface="Times New Roman" pitchFamily="18" charset="0"/>
                <a:cs typeface="Times New Roman" pitchFamily="18" charset="0"/>
              </a:defRPr>
            </a:lvl4pPr>
            <a:lvl5pPr>
              <a:defRPr sz="1600">
                <a:latin typeface="Times New Roman" pitchFamily="18" charset="0"/>
                <a:cs typeface="Times New Roman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6DCB4F87-19A2-BE4D-B94F-6A96D5AF21DB}" type="datetime1">
              <a:rPr lang="en-CA" smtClean="0"/>
              <a:t>7/6/15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2400" y="6343554"/>
            <a:ext cx="533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iit.pd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225" y="196850"/>
            <a:ext cx="3279775" cy="7937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DF9CE73B-BA8A-9D4C-855B-0B8229C5388C}" type="datetime1">
              <a:rPr lang="en-CA" smtClean="0"/>
              <a:t>7/6/15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2400" y="6343554"/>
            <a:ext cx="533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iit.pd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225" y="196850"/>
            <a:ext cx="3279775" cy="7937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4160AD57-FC49-8D4B-93FF-661B07E6D18D}" type="datetime1">
              <a:rPr lang="en-CA" smtClean="0"/>
              <a:t>7/6/15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343554"/>
            <a:ext cx="533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Times New Roman" pitchFamily="18" charset="0"/>
                <a:cs typeface="Times New Roman" pitchFamily="18" charset="0"/>
              </a:defRPr>
            </a:lvl1pPr>
            <a:lvl2pPr>
              <a:defRPr sz="2800">
                <a:latin typeface="Times New Roman" pitchFamily="18" charset="0"/>
                <a:cs typeface="Times New Roman" pitchFamily="18" charset="0"/>
              </a:defRPr>
            </a:lvl2pPr>
            <a:lvl3pPr>
              <a:defRPr sz="2400">
                <a:latin typeface="Times New Roman" pitchFamily="18" charset="0"/>
                <a:cs typeface="Times New Roman" pitchFamily="18" charset="0"/>
              </a:defRPr>
            </a:lvl3pPr>
            <a:lvl4pPr>
              <a:defRPr sz="2000">
                <a:latin typeface="Times New Roman" pitchFamily="18" charset="0"/>
                <a:cs typeface="Times New Roman" pitchFamily="18" charset="0"/>
              </a:defRPr>
            </a:lvl4pPr>
            <a:lvl5pPr>
              <a:defRPr sz="2000">
                <a:latin typeface="Times New Roman" pitchFamily="18" charset="0"/>
                <a:cs typeface="Times New Roman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74D96E1C-42A1-2A46-82F4-30ED74B8B528}" type="datetime1">
              <a:rPr lang="en-CA" smtClean="0"/>
              <a:t>7/6/15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2400" y="6343554"/>
            <a:ext cx="533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8A839392-7E9E-AD4A-98C1-48FEA40342EF}" type="datetime1">
              <a:rPr lang="en-CA" smtClean="0"/>
              <a:t>7/6/15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2400" y="6343554"/>
            <a:ext cx="533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bgrouplogo.pd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6271260"/>
            <a:ext cx="533400" cy="58674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AD0027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371600"/>
            <a:ext cx="83820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553200"/>
            <a:ext cx="5410200" cy="320675"/>
          </a:xfrm>
          <a:prstGeom prst="rect">
            <a:avLst/>
          </a:prstGeom>
          <a:solidFill>
            <a:srgbClr val="AD0027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Times New Roman"/>
              </a:defRPr>
            </a:lvl1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705600" y="6477000"/>
            <a:ext cx="1873016" cy="3106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marL="180000"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Times New Roman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7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8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s.iit.edu/~dbgroup/index.html" TargetMode="External"/><Relationship Id="rId3" Type="http://schemas.openxmlformats.org/officeDocument/2006/relationships/hyperlink" Target="https://www.lis.illinois.edu/people/faculty/ludaesch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143000"/>
            <a:ext cx="7772400" cy="2209800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b="1" dirty="0" smtClean="0"/>
              <a:t>Towards Constraint-based Explanations for Answers and Non-Answers </a:t>
            </a:r>
            <a:endParaRPr lang="en-US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81000" y="3657600"/>
            <a:ext cx="2895600" cy="2590800"/>
          </a:xfrm>
        </p:spPr>
        <p:txBody>
          <a:bodyPr>
            <a:normAutofit fontScale="92500" lnSpcReduction="10000"/>
          </a:bodyPr>
          <a:lstStyle/>
          <a:p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Boris </a:t>
            </a:r>
            <a:r>
              <a:rPr lang="en-US" sz="2000" b="1" dirty="0" err="1" smtClean="0">
                <a:solidFill>
                  <a:schemeClr val="tx1"/>
                </a:solidFill>
              </a:rPr>
              <a:t>Glavic</a:t>
            </a:r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000" i="1" dirty="0" smtClean="0">
                <a:solidFill>
                  <a:schemeClr val="tx1"/>
                </a:solidFill>
              </a:rPr>
              <a:t>Illinois Institute of Technology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600200" y="4419600"/>
            <a:ext cx="2362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724400" y="4448031"/>
            <a:ext cx="2362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191000" y="3916798"/>
            <a:ext cx="26670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tx1"/>
                </a:solidFill>
              </a:rPr>
              <a:t>Sean Riddle</a:t>
            </a:r>
          </a:p>
          <a:p>
            <a:r>
              <a:rPr lang="en-US" sz="2000" i="1" dirty="0" err="1" smtClean="0">
                <a:solidFill>
                  <a:schemeClr val="tx1"/>
                </a:solidFill>
              </a:rPr>
              <a:t>Athenahealth</a:t>
            </a:r>
            <a:r>
              <a:rPr lang="en-US" sz="2000" i="1" dirty="0" smtClean="0">
                <a:solidFill>
                  <a:schemeClr val="tx1"/>
                </a:solidFill>
              </a:rPr>
              <a:t> Corporation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057400" y="3923187"/>
            <a:ext cx="2773802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tx1"/>
                </a:solidFill>
              </a:rPr>
              <a:t>Sven </a:t>
            </a:r>
            <a:r>
              <a:rPr lang="en-US" sz="2000" b="1" dirty="0" err="1" smtClean="0">
                <a:solidFill>
                  <a:schemeClr val="tx1"/>
                </a:solidFill>
              </a:rPr>
              <a:t>Köhler</a:t>
            </a:r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000" i="1" dirty="0" smtClean="0">
                <a:solidFill>
                  <a:schemeClr val="tx1"/>
                </a:solidFill>
              </a:rPr>
              <a:t>University of California Davis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262176" y="3916798"/>
            <a:ext cx="2881824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tx1"/>
                </a:solidFill>
              </a:rPr>
              <a:t>Bertram </a:t>
            </a:r>
            <a:r>
              <a:rPr lang="en-US" sz="2000" b="1" dirty="0" err="1" smtClean="0">
                <a:solidFill>
                  <a:schemeClr val="tx1"/>
                </a:solidFill>
              </a:rPr>
              <a:t>Ludäscher</a:t>
            </a:r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000" i="1" dirty="0" smtClean="0">
                <a:solidFill>
                  <a:schemeClr val="tx1"/>
                </a:solidFill>
              </a:rPr>
              <a:t>University of Illinois Urbana-Champaign</a:t>
            </a:r>
          </a:p>
        </p:txBody>
      </p:sp>
      <p:pic>
        <p:nvPicPr>
          <p:cNvPr id="10" name="Picture 9" descr="dbgrouplog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105400"/>
            <a:ext cx="1385454" cy="1524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5181600"/>
            <a:ext cx="3124200" cy="5182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400" y="5029200"/>
            <a:ext cx="2743200" cy="70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24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Unary Train-Example</a:t>
            </a:r>
            <a:endParaRPr lang="en-US" dirty="0"/>
          </a:p>
        </p:txBody>
      </p:sp>
      <p:sp>
        <p:nvSpPr>
          <p:cNvPr id="9" name="矩形 8"/>
          <p:cNvSpPr/>
          <p:nvPr/>
        </p:nvSpPr>
        <p:spPr>
          <a:xfrm>
            <a:off x="352778" y="1186458"/>
            <a:ext cx="8382000" cy="280076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3200" b="1" dirty="0" smtClean="0">
                <a:solidFill>
                  <a:srgbClr val="E46C0A"/>
                </a:solidFill>
                <a:latin typeface="Consolas"/>
                <a:cs typeface="Consolas"/>
              </a:rPr>
              <a:t>Q(X) :- Train(</a:t>
            </a:r>
            <a:r>
              <a:rPr lang="en-US" altLang="zh-CN" sz="3200" b="1" dirty="0" err="1" smtClean="0">
                <a:solidFill>
                  <a:srgbClr val="E46C0A"/>
                </a:solidFill>
                <a:latin typeface="Consolas"/>
                <a:cs typeface="Consolas"/>
              </a:rPr>
              <a:t>chicago,X</a:t>
            </a:r>
            <a:r>
              <a:rPr lang="en-US" altLang="zh-CN" sz="3200" b="1" dirty="0" smtClean="0">
                <a:solidFill>
                  <a:srgbClr val="E46C0A"/>
                </a:solidFill>
                <a:latin typeface="Consolas"/>
                <a:cs typeface="Consolas"/>
              </a:rPr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Why-not</a:t>
            </a:r>
            <a:r>
              <a:rPr lang="en-US" altLang="zh-CN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Consolas"/>
                <a:cs typeface="Consolas"/>
              </a:rPr>
              <a:t>Q(berlin)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Explanation: </a:t>
            </a:r>
            <a:r>
              <a:rPr lang="en-US" altLang="zh-CN" sz="2800" b="1" dirty="0" smtClean="0">
                <a:solidFill>
                  <a:srgbClr val="E46C0A"/>
                </a:solidFill>
                <a:latin typeface="Consolas"/>
                <a:cs typeface="Consolas"/>
              </a:rPr>
              <a:t>Train(</a:t>
            </a:r>
            <a:r>
              <a:rPr lang="en-US" altLang="zh-CN" sz="2800" b="1" dirty="0" err="1" smtClean="0">
                <a:solidFill>
                  <a:srgbClr val="E46C0A"/>
                </a:solidFill>
                <a:latin typeface="Consolas"/>
                <a:cs typeface="Consolas"/>
              </a:rPr>
              <a:t>chicago,berlin</a:t>
            </a:r>
            <a:r>
              <a:rPr lang="en-US" altLang="zh-CN" sz="2800" b="1" dirty="0" smtClean="0">
                <a:solidFill>
                  <a:srgbClr val="E46C0A"/>
                </a:solidFill>
                <a:latin typeface="Consolas"/>
                <a:cs typeface="Consolas"/>
              </a:rPr>
              <a:t>)</a:t>
            </a:r>
            <a:endParaRPr lang="en-US" altLang="zh-CN" sz="2800" b="1" dirty="0">
              <a:solidFill>
                <a:srgbClr val="E46C0A"/>
              </a:solidFill>
              <a:latin typeface="Consolas"/>
              <a:cs typeface="Consola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an available ontology!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general: </a:t>
            </a:r>
            <a:r>
              <a:rPr lang="en-US" altLang="zh-CN" sz="2800" b="1" dirty="0" smtClean="0">
                <a:solidFill>
                  <a:srgbClr val="E46C0A"/>
                </a:solidFill>
                <a:latin typeface="Consolas"/>
                <a:cs typeface="Consolas"/>
              </a:rPr>
              <a:t>Train(</a:t>
            </a:r>
            <a:r>
              <a:rPr lang="en-US" altLang="zh-CN" sz="2800" b="1" dirty="0" err="1" smtClean="0">
                <a:solidFill>
                  <a:srgbClr val="E46C0A"/>
                </a:solidFill>
                <a:latin typeface="Consolas"/>
                <a:cs typeface="Consolas"/>
              </a:rPr>
              <a:t>chicago,GermanCity</a:t>
            </a:r>
            <a:r>
              <a:rPr lang="en-US" altLang="zh-CN" sz="2800" b="1" dirty="0" smtClean="0">
                <a:solidFill>
                  <a:srgbClr val="E46C0A"/>
                </a:solidFill>
                <a:latin typeface="Consolas"/>
                <a:cs typeface="Consolas"/>
              </a:rPr>
              <a:t>)</a:t>
            </a:r>
            <a:endParaRPr lang="en-US" altLang="zh-CN" sz="2800" b="1" dirty="0">
              <a:solidFill>
                <a:srgbClr val="E46C0A"/>
              </a:solidFill>
              <a:latin typeface="Consolas"/>
              <a:cs typeface="Consolas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6331169"/>
            <a:ext cx="838200" cy="501650"/>
          </a:xfrm>
        </p:spPr>
        <p:txBody>
          <a:bodyPr/>
          <a:lstStyle/>
          <a:p>
            <a:r>
              <a:rPr lang="en-US" dirty="0" smtClean="0"/>
              <a:t>7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334000" y="4038600"/>
            <a:ext cx="3693307" cy="2198912"/>
            <a:chOff x="3733800" y="3124200"/>
            <a:chExt cx="5293507" cy="311363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86200" y="3352800"/>
              <a:ext cx="2930769" cy="1905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10400" y="3276600"/>
              <a:ext cx="1981200" cy="1981200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5791200" y="4038600"/>
              <a:ext cx="76200" cy="76200"/>
            </a:xfrm>
            <a:prstGeom prst="ellipse">
              <a:avLst/>
            </a:prstGeom>
            <a:solidFill>
              <a:srgbClr val="C0504D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4" name="Oval 13"/>
            <p:cNvSpPr/>
            <p:nvPr/>
          </p:nvSpPr>
          <p:spPr>
            <a:xfrm>
              <a:off x="4145406" y="3480000"/>
              <a:ext cx="76200" cy="76200"/>
            </a:xfrm>
            <a:prstGeom prst="ellipse">
              <a:avLst/>
            </a:prstGeom>
            <a:solidFill>
              <a:srgbClr val="C0504D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5" name="Oval 14"/>
            <p:cNvSpPr/>
            <p:nvPr/>
          </p:nvSpPr>
          <p:spPr>
            <a:xfrm>
              <a:off x="6466168" y="4003200"/>
              <a:ext cx="76200" cy="76200"/>
            </a:xfrm>
            <a:prstGeom prst="ellipse">
              <a:avLst/>
            </a:prstGeom>
            <a:solidFill>
              <a:srgbClr val="C0504D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6" name="Oval 15"/>
            <p:cNvSpPr/>
            <p:nvPr/>
          </p:nvSpPr>
          <p:spPr>
            <a:xfrm>
              <a:off x="7929901" y="4516200"/>
              <a:ext cx="76200" cy="76200"/>
            </a:xfrm>
            <a:prstGeom prst="ellipse">
              <a:avLst/>
            </a:prstGeom>
            <a:solidFill>
              <a:srgbClr val="C0504D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7" name="Oval 16"/>
            <p:cNvSpPr/>
            <p:nvPr/>
          </p:nvSpPr>
          <p:spPr>
            <a:xfrm>
              <a:off x="7965608" y="4312800"/>
              <a:ext cx="76200" cy="76200"/>
            </a:xfrm>
            <a:prstGeom prst="ellipse">
              <a:avLst/>
            </a:prstGeom>
            <a:solidFill>
              <a:srgbClr val="C0504D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8" name="Oval 17"/>
            <p:cNvSpPr/>
            <p:nvPr/>
          </p:nvSpPr>
          <p:spPr>
            <a:xfrm>
              <a:off x="7614899" y="4536300"/>
              <a:ext cx="76200" cy="76200"/>
            </a:xfrm>
            <a:prstGeom prst="ellipse">
              <a:avLst/>
            </a:prstGeom>
            <a:solidFill>
              <a:srgbClr val="C0504D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9" name="Oval 18"/>
            <p:cNvSpPr/>
            <p:nvPr/>
          </p:nvSpPr>
          <p:spPr>
            <a:xfrm>
              <a:off x="6370194" y="4155600"/>
              <a:ext cx="76200" cy="76200"/>
            </a:xfrm>
            <a:prstGeom prst="ellipse">
              <a:avLst/>
            </a:prstGeom>
            <a:solidFill>
              <a:srgbClr val="C0504D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cxnSp>
          <p:nvCxnSpPr>
            <p:cNvPr id="8" name="Straight Connector 7"/>
            <p:cNvCxnSpPr>
              <a:stCxn id="14" idx="6"/>
              <a:endCxn id="6" idx="2"/>
            </p:cNvCxnSpPr>
            <p:nvPr/>
          </p:nvCxnSpPr>
          <p:spPr>
            <a:xfrm>
              <a:off x="4221606" y="3518100"/>
              <a:ext cx="1569594" cy="558600"/>
            </a:xfrm>
            <a:prstGeom prst="line">
              <a:avLst/>
            </a:prstGeom>
            <a:ln w="12700" cmpd="sng">
              <a:solidFill>
                <a:srgbClr val="AD002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6" idx="6"/>
              <a:endCxn id="15" idx="2"/>
            </p:cNvCxnSpPr>
            <p:nvPr/>
          </p:nvCxnSpPr>
          <p:spPr>
            <a:xfrm flipV="1">
              <a:off x="5867400" y="4041300"/>
              <a:ext cx="598768" cy="35400"/>
            </a:xfrm>
            <a:prstGeom prst="line">
              <a:avLst/>
            </a:prstGeom>
            <a:ln w="12700" cmpd="sng">
              <a:solidFill>
                <a:srgbClr val="AD002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9" idx="7"/>
              <a:endCxn id="15" idx="3"/>
            </p:cNvCxnSpPr>
            <p:nvPr/>
          </p:nvCxnSpPr>
          <p:spPr>
            <a:xfrm flipV="1">
              <a:off x="6435235" y="4068241"/>
              <a:ext cx="42092" cy="98518"/>
            </a:xfrm>
            <a:prstGeom prst="line">
              <a:avLst/>
            </a:prstGeom>
            <a:ln w="12700" cmpd="sng">
              <a:solidFill>
                <a:srgbClr val="AD002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6" idx="5"/>
              <a:endCxn id="19" idx="2"/>
            </p:cNvCxnSpPr>
            <p:nvPr/>
          </p:nvCxnSpPr>
          <p:spPr>
            <a:xfrm>
              <a:off x="5856241" y="4103641"/>
              <a:ext cx="513953" cy="90059"/>
            </a:xfrm>
            <a:prstGeom prst="line">
              <a:avLst/>
            </a:prstGeom>
            <a:ln w="12700" cmpd="sng">
              <a:solidFill>
                <a:srgbClr val="AD002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6" idx="0"/>
              <a:endCxn id="17" idx="4"/>
            </p:cNvCxnSpPr>
            <p:nvPr/>
          </p:nvCxnSpPr>
          <p:spPr>
            <a:xfrm flipV="1">
              <a:off x="7968001" y="4389000"/>
              <a:ext cx="35707" cy="127200"/>
            </a:xfrm>
            <a:prstGeom prst="line">
              <a:avLst/>
            </a:prstGeom>
            <a:ln w="12700" cmpd="sng">
              <a:solidFill>
                <a:srgbClr val="AD002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18" idx="7"/>
              <a:endCxn id="17" idx="2"/>
            </p:cNvCxnSpPr>
            <p:nvPr/>
          </p:nvCxnSpPr>
          <p:spPr>
            <a:xfrm flipV="1">
              <a:off x="7679940" y="4350900"/>
              <a:ext cx="285668" cy="196559"/>
            </a:xfrm>
            <a:prstGeom prst="line">
              <a:avLst/>
            </a:prstGeom>
            <a:ln w="12700" cmpd="sng">
              <a:solidFill>
                <a:srgbClr val="AD002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3733800" y="3124200"/>
              <a:ext cx="914401" cy="370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Seattle</a:t>
              </a:r>
              <a:endParaRPr lang="en-US" sz="11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410200" y="3657600"/>
              <a:ext cx="914401" cy="370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Chicago</a:t>
              </a:r>
              <a:endParaRPr lang="en-US" sz="11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486400" y="4190999"/>
              <a:ext cx="1828800" cy="370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Washington DC</a:t>
              </a:r>
              <a:endParaRPr lang="en-US" sz="11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248400" y="3657600"/>
              <a:ext cx="1143000" cy="370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New York</a:t>
              </a:r>
              <a:endParaRPr lang="en-US" sz="11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934201" y="4436368"/>
              <a:ext cx="685800" cy="370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Paris</a:t>
              </a:r>
              <a:endParaRPr lang="en-US" sz="11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696200" y="3886201"/>
              <a:ext cx="762000" cy="370437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Berlin</a:t>
              </a:r>
              <a:endParaRPr lang="en-US" sz="11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112906" y="4495800"/>
              <a:ext cx="914401" cy="370437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Munich</a:t>
              </a:r>
              <a:endParaRPr lang="en-US" sz="1100" dirty="0"/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flipV="1">
              <a:off x="6172200" y="4876800"/>
              <a:ext cx="53340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5257801" y="5867399"/>
              <a:ext cx="1828800" cy="370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Atlantic Ocean!</a:t>
              </a:r>
              <a:endParaRPr lang="en-US" sz="1100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505200"/>
            <a:ext cx="7207697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483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Unary Train-Example</a:t>
            </a:r>
            <a:endParaRPr lang="en-US" dirty="0"/>
          </a:p>
        </p:txBody>
      </p:sp>
      <p:sp>
        <p:nvSpPr>
          <p:cNvPr id="9" name="矩形 8"/>
          <p:cNvSpPr/>
          <p:nvPr/>
        </p:nvSpPr>
        <p:spPr>
          <a:xfrm>
            <a:off x="352778" y="1186458"/>
            <a:ext cx="8382000" cy="403187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3200" b="1" dirty="0" smtClean="0">
                <a:solidFill>
                  <a:srgbClr val="E46C0A"/>
                </a:solidFill>
                <a:latin typeface="Consolas"/>
                <a:cs typeface="Consolas"/>
              </a:rPr>
              <a:t>Q(X) :- Train(</a:t>
            </a:r>
            <a:r>
              <a:rPr lang="en-US" altLang="zh-CN" sz="3200" b="1" dirty="0" err="1" smtClean="0">
                <a:solidFill>
                  <a:srgbClr val="E46C0A"/>
                </a:solidFill>
                <a:latin typeface="Consolas"/>
                <a:cs typeface="Consolas"/>
              </a:rPr>
              <a:t>chicago,X</a:t>
            </a:r>
            <a:r>
              <a:rPr lang="en-US" altLang="zh-CN" sz="3200" b="1" dirty="0" smtClean="0">
                <a:solidFill>
                  <a:srgbClr val="E46C0A"/>
                </a:solidFill>
                <a:latin typeface="Consolas"/>
                <a:cs typeface="Consolas"/>
              </a:rPr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Why-not </a:t>
            </a:r>
            <a:r>
              <a:rPr lang="en-US" altLang="zh-CN" sz="3200" b="1" dirty="0" smtClean="0">
                <a:solidFill>
                  <a:srgbClr val="E46C0A"/>
                </a:solidFill>
                <a:latin typeface="Consolas"/>
                <a:cs typeface="Consolas"/>
              </a:rPr>
              <a:t>Q(berlin)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Explanation: </a:t>
            </a:r>
            <a:r>
              <a:rPr lang="en-US" altLang="zh-CN" sz="2800" b="1" dirty="0" smtClean="0">
                <a:solidFill>
                  <a:srgbClr val="E46C0A"/>
                </a:solidFill>
                <a:latin typeface="Consolas"/>
                <a:cs typeface="Consolas"/>
              </a:rPr>
              <a:t>Train(</a:t>
            </a:r>
            <a:r>
              <a:rPr lang="en-US" altLang="zh-CN" sz="2800" b="1" dirty="0" err="1" smtClean="0">
                <a:solidFill>
                  <a:srgbClr val="E46C0A"/>
                </a:solidFill>
                <a:latin typeface="Consolas"/>
                <a:cs typeface="Consolas"/>
              </a:rPr>
              <a:t>chicago,berlin</a:t>
            </a:r>
            <a:r>
              <a:rPr lang="en-US" altLang="zh-CN" sz="2800" b="1" dirty="0" smtClean="0">
                <a:solidFill>
                  <a:srgbClr val="E46C0A"/>
                </a:solidFill>
                <a:latin typeface="Consolas"/>
                <a:cs typeface="Consolas"/>
              </a:rPr>
              <a:t>)</a:t>
            </a:r>
            <a:endParaRPr lang="en-US" altLang="zh-CN" sz="2800" dirty="0">
              <a:solidFill>
                <a:srgbClr val="E46C0A"/>
              </a:solidFill>
              <a:latin typeface="Consolas"/>
              <a:cs typeface="Consola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an available ontology!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Generalized explanation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zh-CN" sz="2400" b="1" dirty="0" smtClean="0">
                <a:solidFill>
                  <a:srgbClr val="E46C0A"/>
                </a:solidFill>
                <a:latin typeface="Consolas"/>
                <a:cs typeface="Consolas"/>
              </a:rPr>
              <a:t>Train</a:t>
            </a:r>
            <a:r>
              <a:rPr lang="en-US" altLang="zh-CN" sz="2400" b="1" dirty="0">
                <a:solidFill>
                  <a:srgbClr val="E46C0A"/>
                </a:solidFill>
                <a:latin typeface="Consolas"/>
                <a:cs typeface="Consolas"/>
              </a:rPr>
              <a:t>(</a:t>
            </a:r>
            <a:r>
              <a:rPr lang="en-US" altLang="zh-CN" sz="2400" b="1" dirty="0" err="1">
                <a:solidFill>
                  <a:srgbClr val="E46C0A"/>
                </a:solidFill>
                <a:latin typeface="Consolas"/>
                <a:cs typeface="Consolas"/>
              </a:rPr>
              <a:t>chicago</a:t>
            </a:r>
            <a:r>
              <a:rPr lang="en-US" altLang="zh-CN" sz="2400" b="1" dirty="0" err="1" smtClean="0">
                <a:solidFill>
                  <a:srgbClr val="E46C0A"/>
                </a:solidFill>
                <a:latin typeface="Consolas"/>
                <a:cs typeface="Consolas"/>
              </a:rPr>
              <a:t>,GermanCity</a:t>
            </a:r>
            <a:r>
              <a:rPr lang="en-US" altLang="zh-CN" sz="2400" b="1" dirty="0" smtClean="0">
                <a:solidFill>
                  <a:srgbClr val="E46C0A"/>
                </a:solidFill>
                <a:latin typeface="Consolas"/>
                <a:cs typeface="Consolas"/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general explanation: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E46C0A"/>
                </a:solidFill>
                <a:latin typeface="Consolas"/>
                <a:cs typeface="Consolas"/>
              </a:rPr>
              <a:t>Train(</a:t>
            </a:r>
            <a:r>
              <a:rPr lang="en-US" altLang="zh-CN" sz="2400" b="1" dirty="0" err="1">
                <a:solidFill>
                  <a:srgbClr val="E46C0A"/>
                </a:solidFill>
                <a:latin typeface="Consolas"/>
                <a:cs typeface="Consolas"/>
              </a:rPr>
              <a:t>chicago,EuropeanCity</a:t>
            </a:r>
            <a:r>
              <a:rPr lang="en-US" altLang="zh-CN" sz="2400" b="1" dirty="0">
                <a:solidFill>
                  <a:srgbClr val="E46C0A"/>
                </a:solidFill>
                <a:latin typeface="Consolas"/>
                <a:cs typeface="Consolas"/>
              </a:rPr>
              <a:t>)</a:t>
            </a:r>
            <a:endParaRPr lang="en-US" altLang="zh-CN" sz="2400" dirty="0">
              <a:solidFill>
                <a:srgbClr val="E46C0A"/>
              </a:solidFill>
              <a:latin typeface="Consolas"/>
              <a:cs typeface="Consolas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6331169"/>
            <a:ext cx="838200" cy="501650"/>
          </a:xfrm>
        </p:spPr>
        <p:txBody>
          <a:bodyPr/>
          <a:lstStyle/>
          <a:p>
            <a:r>
              <a:rPr lang="en-US" dirty="0" smtClean="0"/>
              <a:t>8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876800"/>
            <a:ext cx="5105400" cy="205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228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Our Approach</a:t>
            </a:r>
            <a:endParaRPr lang="en-US" dirty="0"/>
          </a:p>
        </p:txBody>
      </p:sp>
      <p:sp>
        <p:nvSpPr>
          <p:cNvPr id="9" name="矩形 8"/>
          <p:cNvSpPr/>
          <p:nvPr/>
        </p:nvSpPr>
        <p:spPr>
          <a:xfrm>
            <a:off x="352778" y="1186458"/>
            <a:ext cx="8382000" cy="59400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Explanations for why/why-not questions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 UCQ queries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Successful/failed rule derivations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Utilize available ontology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Expressed as inclusion dependencies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“mapped” to instance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E.g., </a:t>
            </a:r>
            <a:r>
              <a:rPr lang="en-US" altLang="zh-CN" sz="2800" b="1" dirty="0" smtClean="0">
                <a:solidFill>
                  <a:srgbClr val="E46C0A"/>
                </a:solidFill>
                <a:latin typeface="Consolas"/>
                <a:cs typeface="Consolas"/>
              </a:rPr>
              <a:t>city(</a:t>
            </a:r>
            <a:r>
              <a:rPr lang="en-US" altLang="zh-CN" sz="2800" b="1" dirty="0" err="1" smtClean="0">
                <a:solidFill>
                  <a:srgbClr val="E46C0A"/>
                </a:solidFill>
                <a:latin typeface="Consolas"/>
                <a:cs typeface="Consolas"/>
              </a:rPr>
              <a:t>name,country</a:t>
            </a:r>
            <a:r>
              <a:rPr lang="en-US" altLang="zh-CN" sz="2800" b="1" dirty="0" smtClean="0">
                <a:solidFill>
                  <a:srgbClr val="E46C0A"/>
                </a:solidFill>
                <a:latin typeface="Consolas"/>
                <a:cs typeface="Consolas"/>
              </a:rPr>
              <a:t>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E46C0A"/>
                </a:solidFill>
                <a:latin typeface="Consolas"/>
                <a:cs typeface="Consolas"/>
              </a:rPr>
              <a:t>GermanCity</a:t>
            </a:r>
            <a:r>
              <a:rPr lang="en-US" altLang="zh-CN" sz="2800" b="1" dirty="0" smtClean="0">
                <a:solidFill>
                  <a:srgbClr val="E46C0A"/>
                </a:solidFill>
                <a:latin typeface="Consolas"/>
                <a:cs typeface="Consolas"/>
              </a:rPr>
              <a:t>(X) :- city(</a:t>
            </a:r>
            <a:r>
              <a:rPr lang="en-US" altLang="zh-CN" sz="2800" b="1" dirty="0" err="1" smtClean="0">
                <a:solidFill>
                  <a:srgbClr val="E46C0A"/>
                </a:solidFill>
                <a:latin typeface="Consolas"/>
                <a:cs typeface="Consolas"/>
              </a:rPr>
              <a:t>X,germany</a:t>
            </a:r>
            <a:r>
              <a:rPr lang="en-US" altLang="zh-CN" sz="2800" b="1" dirty="0" smtClean="0">
                <a:solidFill>
                  <a:srgbClr val="E46C0A"/>
                </a:solidFill>
                <a:latin typeface="Consolas"/>
                <a:cs typeface="Consolas"/>
              </a:rPr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Generalized explanations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concepts to describe subsets of an explanation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general explanation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Pareto-optimal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6331169"/>
            <a:ext cx="838200" cy="501650"/>
          </a:xfrm>
        </p:spPr>
        <p:txBody>
          <a:bodyPr/>
          <a:lstStyle/>
          <a:p>
            <a:r>
              <a:rPr lang="en-US" dirty="0" smtClean="0"/>
              <a:t>9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237" y="2819400"/>
            <a:ext cx="2514600" cy="101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445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Related Work - Generalization</a:t>
            </a:r>
            <a:endParaRPr lang="en-US" dirty="0"/>
          </a:p>
        </p:txBody>
      </p:sp>
      <p:sp>
        <p:nvSpPr>
          <p:cNvPr id="9" name="矩形 8"/>
          <p:cNvSpPr/>
          <p:nvPr/>
        </p:nvSpPr>
        <p:spPr>
          <a:xfrm>
            <a:off x="352778" y="1186458"/>
            <a:ext cx="8382000" cy="507831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i="1" dirty="0" smtClean="0"/>
              <a:t>ten Cate et al. 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High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-Level Why-Not Explanations using Ontologies</a:t>
            </a:r>
            <a:r>
              <a:rPr lang="en-US" sz="3200" dirty="0"/>
              <a:t> </a:t>
            </a:r>
            <a:r>
              <a:rPr lang="en-US" sz="3200" b="1" dirty="0" smtClean="0"/>
              <a:t>[PODS ‘15]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Also uses ontologies for generalization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summarize provenance instead of query results!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 for why-not, but, extension to why trivial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summarization techniques using ontologies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X-ray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Datalog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 (</a:t>
            </a:r>
            <a:r>
              <a:rPr lang="en-US" altLang="zh-C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datalog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en-US" altLang="zh-C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subsumption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6331169"/>
            <a:ext cx="838200" cy="501650"/>
          </a:xfrm>
        </p:spPr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890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273175"/>
            <a:ext cx="7772400" cy="1470025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533400" y="3048000"/>
            <a:ext cx="7772400" cy="3108325"/>
          </a:xfrm>
        </p:spPr>
        <p:txBody>
          <a:bodyPr>
            <a:normAutofit fontScale="25000" lnSpcReduction="20000"/>
          </a:bodyPr>
          <a:lstStyle/>
          <a:p>
            <a:pPr marL="514350" indent="-514350" algn="l">
              <a:buFont typeface="+mj-ea"/>
              <a:buAutoNum type="circleNumDbPlain"/>
            </a:pPr>
            <a:r>
              <a:rPr lang="en-US" altLang="zh-CN" sz="11200" dirty="0">
                <a:solidFill>
                  <a:schemeClr val="tx1"/>
                </a:solidFill>
              </a:rPr>
              <a:t>Introduction </a:t>
            </a:r>
            <a:endParaRPr lang="en-US" altLang="zh-CN" sz="11200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ea"/>
              <a:buAutoNum type="circleNumDbPlain"/>
            </a:pPr>
            <a:r>
              <a:rPr lang="en-US" altLang="zh-CN" sz="11200" dirty="0" smtClean="0">
                <a:solidFill>
                  <a:srgbClr val="000000"/>
                </a:solidFill>
              </a:rPr>
              <a:t>Approach</a:t>
            </a:r>
          </a:p>
          <a:p>
            <a:pPr marL="514350" indent="-514350" algn="l">
              <a:buFont typeface="+mj-ea"/>
              <a:buAutoNum type="circleNumDbPlain"/>
            </a:pPr>
            <a:r>
              <a:rPr lang="en-US" altLang="zh-CN" sz="11200" b="1" dirty="0" smtClean="0">
                <a:solidFill>
                  <a:srgbClr val="31859C"/>
                </a:solidFill>
              </a:rPr>
              <a:t>Explanations</a:t>
            </a:r>
          </a:p>
          <a:p>
            <a:pPr marL="514350" indent="-514350" algn="l">
              <a:buFont typeface="+mj-ea"/>
              <a:buAutoNum type="circleNumDbPlain"/>
            </a:pPr>
            <a:r>
              <a:rPr lang="en-US" altLang="zh-CN" sz="11200" dirty="0" smtClean="0">
                <a:solidFill>
                  <a:schemeClr val="tx1"/>
                </a:solidFill>
              </a:rPr>
              <a:t>Generalized Explanations</a:t>
            </a:r>
          </a:p>
          <a:p>
            <a:pPr marL="514350" indent="-514350" algn="l">
              <a:buFont typeface="+mj-ea"/>
              <a:buAutoNum type="circleNumDbPlain"/>
            </a:pPr>
            <a:r>
              <a:rPr lang="en-US" altLang="zh-CN" sz="11200" dirty="0" smtClean="0">
                <a:solidFill>
                  <a:schemeClr val="tx1"/>
                </a:solidFill>
              </a:rPr>
              <a:t>Computing Explanations with </a:t>
            </a:r>
            <a:r>
              <a:rPr lang="en-US" altLang="zh-CN" sz="11200" dirty="0" err="1" smtClean="0">
                <a:solidFill>
                  <a:schemeClr val="tx1"/>
                </a:solidFill>
              </a:rPr>
              <a:t>Datalog</a:t>
            </a:r>
            <a:endParaRPr lang="en-US" altLang="zh-CN" sz="11200" dirty="0">
              <a:solidFill>
                <a:schemeClr val="tx1"/>
              </a:solidFill>
            </a:endParaRPr>
          </a:p>
          <a:p>
            <a:pPr marL="514350" indent="-514350" algn="l">
              <a:buFont typeface="+mj-ea"/>
              <a:buAutoNum type="circleNumDbPlain"/>
            </a:pPr>
            <a:r>
              <a:rPr lang="en-US" altLang="zh-CN" sz="11200" dirty="0" smtClean="0">
                <a:solidFill>
                  <a:schemeClr val="tx1"/>
                </a:solidFill>
              </a:rPr>
              <a:t>Conclusions </a:t>
            </a:r>
            <a:r>
              <a:rPr lang="en-US" altLang="zh-CN" sz="11200" dirty="0">
                <a:solidFill>
                  <a:schemeClr val="tx1"/>
                </a:solidFill>
              </a:rPr>
              <a:t>and </a:t>
            </a:r>
            <a:r>
              <a:rPr lang="en-US" altLang="zh-CN" sz="11200" dirty="0" smtClean="0">
                <a:solidFill>
                  <a:schemeClr val="tx1"/>
                </a:solidFill>
              </a:rPr>
              <a:t>Future </a:t>
            </a:r>
            <a:r>
              <a:rPr lang="en-US" altLang="zh-CN" sz="11200" dirty="0">
                <a:solidFill>
                  <a:schemeClr val="tx1"/>
                </a:solidFill>
              </a:rPr>
              <a:t>W</a:t>
            </a:r>
            <a:r>
              <a:rPr lang="en-US" altLang="zh-CN" sz="11200" dirty="0" smtClean="0">
                <a:solidFill>
                  <a:schemeClr val="tx1"/>
                </a:solidFill>
              </a:rPr>
              <a:t>ork</a:t>
            </a:r>
            <a:endParaRPr lang="en-US" altLang="zh-CN" sz="11200" dirty="0">
              <a:solidFill>
                <a:schemeClr val="tx1"/>
              </a:solidFill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62241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Rule derivations</a:t>
            </a:r>
            <a:endParaRPr lang="en-US" dirty="0"/>
          </a:p>
        </p:txBody>
      </p:sp>
      <p:sp>
        <p:nvSpPr>
          <p:cNvPr id="9" name="矩形 8"/>
          <p:cNvSpPr/>
          <p:nvPr/>
        </p:nvSpPr>
        <p:spPr>
          <a:xfrm>
            <a:off x="352778" y="1186458"/>
            <a:ext cx="8382000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6331169"/>
            <a:ext cx="838200" cy="501650"/>
          </a:xfrm>
        </p:spPr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6" name="矩形 8"/>
          <p:cNvSpPr/>
          <p:nvPr/>
        </p:nvSpPr>
        <p:spPr>
          <a:xfrm>
            <a:off x="352778" y="1186458"/>
            <a:ext cx="8382000" cy="544764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514350" indent="-514350">
              <a:buFont typeface="Arial"/>
              <a:buChar char="•"/>
            </a:pPr>
            <a:r>
              <a:rPr lang="en-US" sz="3200" dirty="0" smtClean="0"/>
              <a:t>What causes a tuple to be or not be in the result of a query Q?</a:t>
            </a:r>
          </a:p>
          <a:p>
            <a:pPr marL="971550" lvl="1" indent="-514350">
              <a:buFont typeface="Arial"/>
              <a:buChar char="•"/>
            </a:pPr>
            <a:r>
              <a:rPr lang="en-US" sz="2800" dirty="0" smtClean="0"/>
              <a:t>Tuple in result – exists &gt;= 1 successful rule derivation which justifies its existence</a:t>
            </a:r>
          </a:p>
          <a:p>
            <a:pPr marL="1428750" lvl="2" indent="-514350">
              <a:buFont typeface="Arial"/>
              <a:buChar char="•"/>
            </a:pPr>
            <a:r>
              <a:rPr lang="en-US" sz="2800" dirty="0" smtClean="0"/>
              <a:t>Existential check</a:t>
            </a:r>
          </a:p>
          <a:p>
            <a:pPr marL="971550" lvl="1" indent="-514350">
              <a:buFont typeface="Arial"/>
              <a:buChar char="•"/>
            </a:pPr>
            <a:r>
              <a:rPr lang="en-US" sz="2800" dirty="0" smtClean="0"/>
              <a:t>Tuple not in result - all rule derivations that would justify its existence have failed</a:t>
            </a:r>
          </a:p>
          <a:p>
            <a:pPr marL="1428750" lvl="2" indent="-514350">
              <a:buFont typeface="Arial"/>
              <a:buChar char="•"/>
            </a:pPr>
            <a:r>
              <a:rPr lang="en-US" sz="2800" dirty="0" smtClean="0"/>
              <a:t>Universal check</a:t>
            </a:r>
          </a:p>
          <a:p>
            <a:pPr marL="514350" indent="-514350">
              <a:buFont typeface="Arial"/>
              <a:buChar char="•"/>
            </a:pPr>
            <a:r>
              <a:rPr lang="en-US" sz="3200" dirty="0" smtClean="0"/>
              <a:t>Rule derivation</a:t>
            </a:r>
          </a:p>
          <a:p>
            <a:pPr marL="971550" lvl="1" indent="-514350">
              <a:buFont typeface="Arial"/>
              <a:buChar char="•"/>
            </a:pPr>
            <a:r>
              <a:rPr lang="en-US" sz="2800" dirty="0" smtClean="0"/>
              <a:t>Replace rule variables with constants from instance</a:t>
            </a:r>
          </a:p>
          <a:p>
            <a:pPr marL="971550" lvl="1" indent="-514350">
              <a:buFont typeface="Arial"/>
              <a:buChar char="•"/>
            </a:pPr>
            <a:r>
              <a:rPr lang="en-US" sz="2800" dirty="0" smtClean="0"/>
              <a:t>Successful: body if fulfilled</a:t>
            </a:r>
          </a:p>
        </p:txBody>
      </p:sp>
    </p:spTree>
    <p:extLst>
      <p:ext uri="{BB962C8B-B14F-4D97-AF65-F5344CB8AC3E}">
        <p14:creationId xmlns:p14="http://schemas.microsoft.com/office/powerpoint/2010/main" val="1812802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Basic Explanations</a:t>
            </a:r>
            <a:endParaRPr lang="en-US" dirty="0"/>
          </a:p>
        </p:txBody>
      </p:sp>
      <p:sp>
        <p:nvSpPr>
          <p:cNvPr id="9" name="矩形 8"/>
          <p:cNvSpPr/>
          <p:nvPr/>
        </p:nvSpPr>
        <p:spPr>
          <a:xfrm>
            <a:off x="352778" y="1186458"/>
            <a:ext cx="8382000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6331169"/>
            <a:ext cx="838200" cy="501650"/>
          </a:xfrm>
        </p:spPr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5" name="矩形 8"/>
          <p:cNvSpPr/>
          <p:nvPr/>
        </p:nvSpPr>
        <p:spPr>
          <a:xfrm>
            <a:off x="505178" y="1338858"/>
            <a:ext cx="8382000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8"/>
          <p:cNvSpPr/>
          <p:nvPr/>
        </p:nvSpPr>
        <p:spPr>
          <a:xfrm>
            <a:off x="352778" y="1186458"/>
            <a:ext cx="8382000" cy="526297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514350" indent="-514350">
              <a:buFont typeface="Arial"/>
              <a:buChar char="•"/>
            </a:pPr>
            <a:r>
              <a:rPr lang="en-US" sz="3200" dirty="0" smtClean="0"/>
              <a:t>A basic explanation for question </a:t>
            </a:r>
            <a:r>
              <a:rPr lang="en-US" sz="3200" b="1" dirty="0" smtClean="0">
                <a:solidFill>
                  <a:srgbClr val="E46C0A"/>
                </a:solidFill>
              </a:rPr>
              <a:t>Q(t)</a:t>
            </a:r>
          </a:p>
          <a:p>
            <a:pPr marL="514350" indent="-514350">
              <a:buFont typeface="Arial"/>
              <a:buChar char="•"/>
            </a:pPr>
            <a:r>
              <a:rPr lang="en-US" sz="3200" dirty="0" smtClean="0"/>
              <a:t>Why - successful derivations with </a:t>
            </a:r>
            <a:r>
              <a:rPr lang="en-US" sz="3200" b="1" dirty="0" smtClean="0">
                <a:solidFill>
                  <a:srgbClr val="E46C0A"/>
                </a:solidFill>
              </a:rPr>
              <a:t>Q(t)</a:t>
            </a:r>
            <a:r>
              <a:rPr lang="en-US" sz="3200" dirty="0" smtClean="0"/>
              <a:t> as head</a:t>
            </a:r>
          </a:p>
          <a:p>
            <a:pPr marL="514350" indent="-514350">
              <a:buFont typeface="Arial"/>
              <a:buChar char="•"/>
            </a:pPr>
            <a:r>
              <a:rPr lang="en-US" sz="3200" dirty="0" smtClean="0"/>
              <a:t>Why-not - failed rule derivations </a:t>
            </a:r>
          </a:p>
          <a:p>
            <a:pPr marL="971550" lvl="1" indent="-514350">
              <a:buFont typeface="Arial"/>
              <a:buChar char="•"/>
            </a:pPr>
            <a:r>
              <a:rPr lang="en-US" sz="3200" dirty="0" smtClean="0"/>
              <a:t>Replace successful goals with placeholder T</a:t>
            </a:r>
          </a:p>
          <a:p>
            <a:pPr marL="971550" lvl="1" indent="-514350">
              <a:buFont typeface="Arial"/>
              <a:buChar char="•"/>
            </a:pPr>
            <a:r>
              <a:rPr lang="en-US" sz="3200" dirty="0" smtClean="0"/>
              <a:t>Different ways to fail</a:t>
            </a:r>
          </a:p>
          <a:p>
            <a:pPr marL="971550" lvl="1" indent="-514350">
              <a:buFont typeface="Arial"/>
              <a:buChar char="•"/>
            </a:pPr>
            <a:endParaRPr lang="en-US" sz="3200" dirty="0" smtClean="0"/>
          </a:p>
          <a:p>
            <a:r>
              <a:rPr lang="en-US" altLang="zh-CN" sz="1600" dirty="0">
                <a:latin typeface="Consolas"/>
                <a:cs typeface="Consolas"/>
              </a:rPr>
              <a:t>2hop</a:t>
            </a:r>
            <a:r>
              <a:rPr lang="en-US" altLang="zh-CN" sz="1600" dirty="0" smtClean="0">
                <a:latin typeface="Consolas"/>
                <a:cs typeface="Consolas"/>
              </a:rPr>
              <a:t>(</a:t>
            </a:r>
            <a:r>
              <a:rPr lang="en-US" altLang="zh-CN" sz="1600" dirty="0" err="1">
                <a:latin typeface="Consolas"/>
                <a:cs typeface="Consolas"/>
              </a:rPr>
              <a:t>C</a:t>
            </a:r>
            <a:r>
              <a:rPr lang="en-US" altLang="zh-CN" sz="1600" dirty="0" err="1" smtClean="0">
                <a:latin typeface="Consolas"/>
                <a:cs typeface="Consolas"/>
              </a:rPr>
              <a:t>hicago,Munich</a:t>
            </a:r>
            <a:r>
              <a:rPr lang="en-US" altLang="zh-CN" sz="1600" dirty="0" smtClean="0">
                <a:latin typeface="Consolas"/>
                <a:cs typeface="Consolas"/>
              </a:rPr>
              <a:t>) </a:t>
            </a:r>
            <a:r>
              <a:rPr lang="en-US" altLang="zh-CN" sz="1600" dirty="0">
                <a:latin typeface="Consolas"/>
                <a:cs typeface="Consolas"/>
              </a:rPr>
              <a:t>:- Train</a:t>
            </a:r>
            <a:r>
              <a:rPr lang="en-US" altLang="zh-CN" sz="1600" dirty="0" smtClean="0">
                <a:latin typeface="Consolas"/>
                <a:cs typeface="Consolas"/>
              </a:rPr>
              <a:t>(</a:t>
            </a:r>
            <a:r>
              <a:rPr lang="en-US" altLang="zh-CN" sz="1600" dirty="0" err="1">
                <a:latin typeface="Consolas"/>
                <a:cs typeface="Consolas"/>
              </a:rPr>
              <a:t>C</a:t>
            </a:r>
            <a:r>
              <a:rPr lang="en-US" altLang="zh-CN" sz="1600" dirty="0" err="1" smtClean="0">
                <a:latin typeface="Consolas"/>
                <a:cs typeface="Consolas"/>
              </a:rPr>
              <a:t>hicago,New</a:t>
            </a:r>
            <a:r>
              <a:rPr lang="en-US" altLang="zh-CN" sz="1600" dirty="0" smtClean="0">
                <a:latin typeface="Consolas"/>
                <a:cs typeface="Consolas"/>
              </a:rPr>
              <a:t> York)</a:t>
            </a:r>
            <a:r>
              <a:rPr lang="en-US" altLang="zh-CN" sz="1600" dirty="0">
                <a:latin typeface="Consolas"/>
                <a:cs typeface="Consolas"/>
              </a:rPr>
              <a:t>, </a:t>
            </a:r>
            <a:r>
              <a:rPr lang="en-US" altLang="zh-CN" sz="1600" dirty="0">
                <a:solidFill>
                  <a:srgbClr val="AD0027"/>
                </a:solidFill>
                <a:latin typeface="Consolas"/>
                <a:cs typeface="Consolas"/>
              </a:rPr>
              <a:t>Train</a:t>
            </a:r>
            <a:r>
              <a:rPr lang="en-US" altLang="zh-CN" sz="1600" dirty="0" smtClean="0">
                <a:solidFill>
                  <a:srgbClr val="AD0027"/>
                </a:solidFill>
                <a:latin typeface="Consolas"/>
                <a:cs typeface="Consolas"/>
              </a:rPr>
              <a:t>(New </a:t>
            </a:r>
            <a:r>
              <a:rPr lang="en-US" altLang="zh-CN" sz="1600" dirty="0" err="1" smtClean="0">
                <a:solidFill>
                  <a:srgbClr val="AD0027"/>
                </a:solidFill>
                <a:latin typeface="Consolas"/>
                <a:cs typeface="Consolas"/>
              </a:rPr>
              <a:t>York,Munich</a:t>
            </a:r>
            <a:r>
              <a:rPr lang="en-US" altLang="zh-CN" sz="1600" dirty="0" smtClean="0">
                <a:solidFill>
                  <a:srgbClr val="AD0027"/>
                </a:solidFill>
                <a:latin typeface="Consolas"/>
                <a:cs typeface="Consolas"/>
              </a:rPr>
              <a:t>)</a:t>
            </a:r>
            <a:r>
              <a:rPr lang="en-US" altLang="zh-CN" sz="1600" dirty="0" smtClean="0">
                <a:latin typeface="Consolas"/>
                <a:cs typeface="Consolas"/>
              </a:rPr>
              <a:t>.</a:t>
            </a:r>
          </a:p>
          <a:p>
            <a:r>
              <a:rPr lang="en-US" altLang="zh-CN" sz="1600" dirty="0">
                <a:latin typeface="Consolas"/>
                <a:cs typeface="Consolas"/>
              </a:rPr>
              <a:t>2hop</a:t>
            </a:r>
            <a:r>
              <a:rPr lang="en-US" altLang="zh-CN" sz="1600" dirty="0" smtClean="0">
                <a:latin typeface="Consolas"/>
                <a:cs typeface="Consolas"/>
              </a:rPr>
              <a:t>(</a:t>
            </a:r>
            <a:r>
              <a:rPr lang="en-US" altLang="zh-CN" sz="1600" dirty="0" err="1" smtClean="0">
                <a:latin typeface="Consolas"/>
                <a:cs typeface="Consolas"/>
              </a:rPr>
              <a:t>Chicago,Munich</a:t>
            </a:r>
            <a:r>
              <a:rPr lang="en-US" altLang="zh-CN" sz="1600" dirty="0">
                <a:latin typeface="Consolas"/>
                <a:cs typeface="Consolas"/>
              </a:rPr>
              <a:t>) :- </a:t>
            </a:r>
            <a:r>
              <a:rPr lang="en-US" altLang="zh-CN" sz="1600" dirty="0">
                <a:solidFill>
                  <a:srgbClr val="AD0027"/>
                </a:solidFill>
                <a:latin typeface="Consolas"/>
                <a:cs typeface="Consolas"/>
              </a:rPr>
              <a:t>Train</a:t>
            </a:r>
            <a:r>
              <a:rPr lang="en-US" altLang="zh-CN" sz="1600" dirty="0" smtClean="0">
                <a:solidFill>
                  <a:srgbClr val="AD0027"/>
                </a:solidFill>
                <a:latin typeface="Consolas"/>
                <a:cs typeface="Consolas"/>
              </a:rPr>
              <a:t>(</a:t>
            </a:r>
            <a:r>
              <a:rPr lang="en-US" altLang="zh-CN" sz="1600" dirty="0" err="1" smtClean="0">
                <a:solidFill>
                  <a:srgbClr val="AD0027"/>
                </a:solidFill>
                <a:latin typeface="Consolas"/>
                <a:cs typeface="Consolas"/>
              </a:rPr>
              <a:t>Chicago,Berlin</a:t>
            </a:r>
            <a:r>
              <a:rPr lang="en-US" altLang="zh-CN" sz="1600" dirty="0" smtClean="0">
                <a:solidFill>
                  <a:srgbClr val="AD0027"/>
                </a:solidFill>
                <a:latin typeface="Consolas"/>
                <a:cs typeface="Consolas"/>
              </a:rPr>
              <a:t>)</a:t>
            </a:r>
            <a:r>
              <a:rPr lang="en-US" altLang="zh-CN" sz="1600" dirty="0">
                <a:latin typeface="Consolas"/>
                <a:cs typeface="Consolas"/>
              </a:rPr>
              <a:t>, Train</a:t>
            </a:r>
            <a:r>
              <a:rPr lang="en-US" altLang="zh-CN" sz="1600" dirty="0" smtClean="0">
                <a:latin typeface="Consolas"/>
                <a:cs typeface="Consolas"/>
              </a:rPr>
              <a:t>(</a:t>
            </a:r>
            <a:r>
              <a:rPr lang="en-US" altLang="zh-CN" sz="1600" dirty="0" err="1" smtClean="0">
                <a:latin typeface="Consolas"/>
                <a:cs typeface="Consolas"/>
              </a:rPr>
              <a:t>Berlin,Munich</a:t>
            </a:r>
            <a:r>
              <a:rPr lang="en-US" altLang="zh-CN" sz="1600" dirty="0">
                <a:latin typeface="Consolas"/>
                <a:cs typeface="Consolas"/>
              </a:rPr>
              <a:t>).</a:t>
            </a:r>
          </a:p>
          <a:p>
            <a:r>
              <a:rPr lang="en-US" altLang="zh-CN" sz="1600" dirty="0">
                <a:latin typeface="Consolas"/>
                <a:cs typeface="Consolas"/>
              </a:rPr>
              <a:t>2hop</a:t>
            </a:r>
            <a:r>
              <a:rPr lang="en-US" altLang="zh-CN" sz="1600" dirty="0" smtClean="0">
                <a:latin typeface="Consolas"/>
                <a:cs typeface="Consolas"/>
              </a:rPr>
              <a:t>(</a:t>
            </a:r>
            <a:r>
              <a:rPr lang="en-US" altLang="zh-CN" sz="1600" dirty="0" err="1">
                <a:latin typeface="Consolas"/>
                <a:cs typeface="Consolas"/>
              </a:rPr>
              <a:t>C</a:t>
            </a:r>
            <a:r>
              <a:rPr lang="en-US" altLang="zh-CN" sz="1600" dirty="0" err="1" smtClean="0">
                <a:latin typeface="Consolas"/>
                <a:cs typeface="Consolas"/>
              </a:rPr>
              <a:t>hicago,Munich</a:t>
            </a:r>
            <a:r>
              <a:rPr lang="en-US" altLang="zh-CN" sz="1600" dirty="0">
                <a:latin typeface="Consolas"/>
                <a:cs typeface="Consolas"/>
              </a:rPr>
              <a:t>) :- </a:t>
            </a:r>
            <a:r>
              <a:rPr lang="en-US" altLang="zh-CN" sz="1600" dirty="0">
                <a:solidFill>
                  <a:srgbClr val="AD0027"/>
                </a:solidFill>
                <a:latin typeface="Consolas"/>
                <a:cs typeface="Consolas"/>
              </a:rPr>
              <a:t>Train</a:t>
            </a:r>
            <a:r>
              <a:rPr lang="en-US" altLang="zh-CN" sz="1600" dirty="0" smtClean="0">
                <a:solidFill>
                  <a:srgbClr val="AD0027"/>
                </a:solidFill>
                <a:latin typeface="Consolas"/>
                <a:cs typeface="Consolas"/>
              </a:rPr>
              <a:t>(</a:t>
            </a:r>
            <a:r>
              <a:rPr lang="en-US" altLang="zh-CN" sz="1600" dirty="0" err="1" smtClean="0">
                <a:solidFill>
                  <a:srgbClr val="AD0027"/>
                </a:solidFill>
                <a:latin typeface="Consolas"/>
                <a:cs typeface="Consolas"/>
              </a:rPr>
              <a:t>Chicago,Paris</a:t>
            </a:r>
            <a:r>
              <a:rPr lang="en-US" altLang="zh-CN" sz="1600" dirty="0" smtClean="0">
                <a:solidFill>
                  <a:srgbClr val="AD0027"/>
                </a:solidFill>
                <a:latin typeface="Consolas"/>
                <a:cs typeface="Consolas"/>
              </a:rPr>
              <a:t>)</a:t>
            </a:r>
            <a:r>
              <a:rPr lang="en-US" altLang="zh-CN" sz="1600" dirty="0">
                <a:latin typeface="Consolas"/>
                <a:cs typeface="Consolas"/>
              </a:rPr>
              <a:t>, </a:t>
            </a:r>
            <a:r>
              <a:rPr lang="en-US" altLang="zh-CN" sz="1600" dirty="0">
                <a:solidFill>
                  <a:srgbClr val="AD0027"/>
                </a:solidFill>
                <a:latin typeface="Consolas"/>
                <a:cs typeface="Consolas"/>
              </a:rPr>
              <a:t>Train</a:t>
            </a:r>
            <a:r>
              <a:rPr lang="en-US" altLang="zh-CN" sz="1600" dirty="0" smtClean="0">
                <a:solidFill>
                  <a:srgbClr val="AD0027"/>
                </a:solidFill>
                <a:latin typeface="Consolas"/>
                <a:cs typeface="Consolas"/>
              </a:rPr>
              <a:t>(</a:t>
            </a:r>
            <a:r>
              <a:rPr lang="en-US" altLang="zh-CN" sz="1600" dirty="0" err="1" smtClean="0">
                <a:solidFill>
                  <a:srgbClr val="AD0027"/>
                </a:solidFill>
                <a:latin typeface="Consolas"/>
                <a:cs typeface="Consolas"/>
              </a:rPr>
              <a:t>Paris,Munich</a:t>
            </a:r>
            <a:r>
              <a:rPr lang="en-US" altLang="zh-CN" sz="1600" dirty="0">
                <a:solidFill>
                  <a:srgbClr val="AD0027"/>
                </a:solidFill>
                <a:latin typeface="Consolas"/>
                <a:cs typeface="Consolas"/>
              </a:rPr>
              <a:t>)</a:t>
            </a:r>
            <a:r>
              <a:rPr lang="en-US" altLang="zh-CN" sz="1600" dirty="0">
                <a:latin typeface="Consolas"/>
                <a:cs typeface="Consolas"/>
              </a:rPr>
              <a:t>.</a:t>
            </a:r>
          </a:p>
          <a:p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 smtClean="0"/>
          </a:p>
          <a:p>
            <a:endParaRPr lang="en-US" sz="3200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1981200" y="5029200"/>
            <a:ext cx="3962400" cy="1735391"/>
            <a:chOff x="3733800" y="3124200"/>
            <a:chExt cx="5293507" cy="21336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86200" y="3352800"/>
              <a:ext cx="2930769" cy="19050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10400" y="3276600"/>
              <a:ext cx="1981200" cy="1981200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>
            <a:xfrm>
              <a:off x="5791200" y="4038600"/>
              <a:ext cx="76200" cy="76200"/>
            </a:xfrm>
            <a:prstGeom prst="ellipse">
              <a:avLst/>
            </a:prstGeom>
            <a:solidFill>
              <a:srgbClr val="C0504D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4" name="Oval 13"/>
            <p:cNvSpPr/>
            <p:nvPr/>
          </p:nvSpPr>
          <p:spPr>
            <a:xfrm>
              <a:off x="4145406" y="3480000"/>
              <a:ext cx="76200" cy="76200"/>
            </a:xfrm>
            <a:prstGeom prst="ellipse">
              <a:avLst/>
            </a:prstGeom>
            <a:solidFill>
              <a:srgbClr val="C0504D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5" name="Oval 14"/>
            <p:cNvSpPr/>
            <p:nvPr/>
          </p:nvSpPr>
          <p:spPr>
            <a:xfrm>
              <a:off x="6466168" y="4003200"/>
              <a:ext cx="76200" cy="76200"/>
            </a:xfrm>
            <a:prstGeom prst="ellipse">
              <a:avLst/>
            </a:prstGeom>
            <a:solidFill>
              <a:srgbClr val="C0504D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6" name="Oval 15"/>
            <p:cNvSpPr/>
            <p:nvPr/>
          </p:nvSpPr>
          <p:spPr>
            <a:xfrm>
              <a:off x="7929901" y="4516200"/>
              <a:ext cx="76200" cy="76200"/>
            </a:xfrm>
            <a:prstGeom prst="ellipse">
              <a:avLst/>
            </a:prstGeom>
            <a:solidFill>
              <a:srgbClr val="C0504D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7" name="Oval 16"/>
            <p:cNvSpPr/>
            <p:nvPr/>
          </p:nvSpPr>
          <p:spPr>
            <a:xfrm>
              <a:off x="7965608" y="4312800"/>
              <a:ext cx="76200" cy="76200"/>
            </a:xfrm>
            <a:prstGeom prst="ellipse">
              <a:avLst/>
            </a:prstGeom>
            <a:solidFill>
              <a:srgbClr val="C0504D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8" name="Oval 17"/>
            <p:cNvSpPr/>
            <p:nvPr/>
          </p:nvSpPr>
          <p:spPr>
            <a:xfrm>
              <a:off x="7614899" y="4536300"/>
              <a:ext cx="76200" cy="76200"/>
            </a:xfrm>
            <a:prstGeom prst="ellipse">
              <a:avLst/>
            </a:prstGeom>
            <a:solidFill>
              <a:srgbClr val="C0504D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9" name="Oval 18"/>
            <p:cNvSpPr/>
            <p:nvPr/>
          </p:nvSpPr>
          <p:spPr>
            <a:xfrm>
              <a:off x="6370194" y="4155600"/>
              <a:ext cx="76200" cy="76200"/>
            </a:xfrm>
            <a:prstGeom prst="ellipse">
              <a:avLst/>
            </a:prstGeom>
            <a:solidFill>
              <a:srgbClr val="C0504D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cxnSp>
          <p:nvCxnSpPr>
            <p:cNvPr id="20" name="Straight Connector 19"/>
            <p:cNvCxnSpPr>
              <a:stCxn id="14" idx="6"/>
              <a:endCxn id="12" idx="2"/>
            </p:cNvCxnSpPr>
            <p:nvPr/>
          </p:nvCxnSpPr>
          <p:spPr>
            <a:xfrm>
              <a:off x="4221606" y="3518100"/>
              <a:ext cx="1569594" cy="558600"/>
            </a:xfrm>
            <a:prstGeom prst="line">
              <a:avLst/>
            </a:prstGeom>
            <a:ln w="12700" cmpd="sng">
              <a:solidFill>
                <a:srgbClr val="AD002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2" idx="6"/>
              <a:endCxn id="15" idx="2"/>
            </p:cNvCxnSpPr>
            <p:nvPr/>
          </p:nvCxnSpPr>
          <p:spPr>
            <a:xfrm flipV="1">
              <a:off x="5867400" y="4041300"/>
              <a:ext cx="598768" cy="35400"/>
            </a:xfrm>
            <a:prstGeom prst="line">
              <a:avLst/>
            </a:prstGeom>
            <a:ln w="12700" cmpd="sng">
              <a:solidFill>
                <a:srgbClr val="AD002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9" idx="7"/>
              <a:endCxn id="15" idx="3"/>
            </p:cNvCxnSpPr>
            <p:nvPr/>
          </p:nvCxnSpPr>
          <p:spPr>
            <a:xfrm flipV="1">
              <a:off x="6435235" y="4068241"/>
              <a:ext cx="42092" cy="98518"/>
            </a:xfrm>
            <a:prstGeom prst="line">
              <a:avLst/>
            </a:prstGeom>
            <a:ln w="12700" cmpd="sng">
              <a:solidFill>
                <a:srgbClr val="AD002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2" idx="5"/>
              <a:endCxn id="19" idx="2"/>
            </p:cNvCxnSpPr>
            <p:nvPr/>
          </p:nvCxnSpPr>
          <p:spPr>
            <a:xfrm>
              <a:off x="5856241" y="4103641"/>
              <a:ext cx="513953" cy="90059"/>
            </a:xfrm>
            <a:prstGeom prst="line">
              <a:avLst/>
            </a:prstGeom>
            <a:ln w="12700" cmpd="sng">
              <a:solidFill>
                <a:srgbClr val="AD002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6" idx="0"/>
              <a:endCxn id="17" idx="4"/>
            </p:cNvCxnSpPr>
            <p:nvPr/>
          </p:nvCxnSpPr>
          <p:spPr>
            <a:xfrm flipV="1">
              <a:off x="7968001" y="4389000"/>
              <a:ext cx="35707" cy="127200"/>
            </a:xfrm>
            <a:prstGeom prst="line">
              <a:avLst/>
            </a:prstGeom>
            <a:ln w="12700" cmpd="sng">
              <a:solidFill>
                <a:srgbClr val="AD002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8" idx="7"/>
              <a:endCxn id="17" idx="2"/>
            </p:cNvCxnSpPr>
            <p:nvPr/>
          </p:nvCxnSpPr>
          <p:spPr>
            <a:xfrm flipV="1">
              <a:off x="7679940" y="4350900"/>
              <a:ext cx="285668" cy="196559"/>
            </a:xfrm>
            <a:prstGeom prst="line">
              <a:avLst/>
            </a:prstGeom>
            <a:ln w="12700" cmpd="sng">
              <a:solidFill>
                <a:srgbClr val="AD002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3733800" y="3124200"/>
              <a:ext cx="914401" cy="370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Seattle</a:t>
              </a:r>
              <a:endParaRPr lang="en-US" sz="11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410200" y="3657600"/>
              <a:ext cx="914401" cy="370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Chicago</a:t>
              </a:r>
              <a:endParaRPr lang="en-US" sz="11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486400" y="4190999"/>
              <a:ext cx="1828800" cy="370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Washington DC</a:t>
              </a:r>
              <a:endParaRPr lang="en-US" sz="11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248400" y="3657600"/>
              <a:ext cx="1143000" cy="370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New York</a:t>
              </a:r>
              <a:endParaRPr lang="en-US" sz="11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4201" y="4436368"/>
              <a:ext cx="685800" cy="370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Paris</a:t>
              </a:r>
              <a:endParaRPr lang="en-US" sz="11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696200" y="3886201"/>
              <a:ext cx="762000" cy="370437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Berlin</a:t>
              </a:r>
              <a:endParaRPr lang="en-US" sz="11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112906" y="4495800"/>
              <a:ext cx="914401" cy="370437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Munich</a:t>
              </a:r>
              <a:endParaRPr 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53545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Explanations Example</a:t>
            </a:r>
            <a:endParaRPr lang="en-US" dirty="0"/>
          </a:p>
        </p:txBody>
      </p:sp>
      <p:sp>
        <p:nvSpPr>
          <p:cNvPr id="9" name="矩形 8"/>
          <p:cNvSpPr/>
          <p:nvPr/>
        </p:nvSpPr>
        <p:spPr>
          <a:xfrm>
            <a:off x="352778" y="1186458"/>
            <a:ext cx="8382000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6331169"/>
            <a:ext cx="838200" cy="501650"/>
          </a:xfrm>
        </p:spPr>
        <p:txBody>
          <a:bodyPr/>
          <a:lstStyle/>
          <a:p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5" name="矩形 8"/>
          <p:cNvSpPr/>
          <p:nvPr/>
        </p:nvSpPr>
        <p:spPr>
          <a:xfrm>
            <a:off x="352778" y="1186458"/>
            <a:ext cx="8382000" cy="32316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514350" indent="-514350">
              <a:buFont typeface="Arial"/>
              <a:buChar char="•"/>
            </a:pPr>
            <a:r>
              <a:rPr lang="en-US" sz="3200" dirty="0" smtClean="0"/>
              <a:t>Why </a:t>
            </a:r>
            <a:r>
              <a:rPr lang="en-US" sz="3200" b="1" dirty="0" smtClean="0">
                <a:solidFill>
                  <a:srgbClr val="E46C0A"/>
                </a:solidFill>
                <a:latin typeface="Consolas"/>
                <a:cs typeface="Consolas"/>
              </a:rPr>
              <a:t>2hop(</a:t>
            </a:r>
            <a:r>
              <a:rPr lang="en-US" sz="3200" b="1" dirty="0" err="1" smtClean="0">
                <a:solidFill>
                  <a:srgbClr val="E46C0A"/>
                </a:solidFill>
                <a:latin typeface="Consolas"/>
                <a:cs typeface="Consolas"/>
              </a:rPr>
              <a:t>Paris,Munich</a:t>
            </a:r>
            <a:r>
              <a:rPr lang="en-US" sz="3200" b="1" dirty="0" smtClean="0">
                <a:solidFill>
                  <a:srgbClr val="E46C0A"/>
                </a:solidFill>
                <a:latin typeface="Consolas"/>
                <a:cs typeface="Consolas"/>
              </a:rPr>
              <a:t>)</a:t>
            </a:r>
            <a:r>
              <a:rPr lang="en-US" sz="3200" dirty="0" smtClean="0"/>
              <a:t>?</a:t>
            </a:r>
          </a:p>
          <a:p>
            <a:pPr marL="514350" indent="-514350">
              <a:buFont typeface="Arial"/>
              <a:buChar char="•"/>
            </a:pPr>
            <a:endParaRPr lang="en-US" sz="3200" dirty="0"/>
          </a:p>
          <a:p>
            <a:r>
              <a:rPr lang="en-US" altLang="zh-CN" sz="2400" b="1" dirty="0">
                <a:solidFill>
                  <a:srgbClr val="E46C0A"/>
                </a:solidFill>
                <a:latin typeface="Consolas"/>
                <a:cs typeface="Consolas"/>
              </a:rPr>
              <a:t>2hop</a:t>
            </a:r>
            <a:r>
              <a:rPr lang="en-US" altLang="zh-CN" sz="2400" b="1" dirty="0" smtClean="0">
                <a:solidFill>
                  <a:srgbClr val="E46C0A"/>
                </a:solidFill>
                <a:latin typeface="Consolas"/>
                <a:cs typeface="Consolas"/>
              </a:rPr>
              <a:t>(</a:t>
            </a:r>
            <a:r>
              <a:rPr lang="en-US" altLang="zh-CN" sz="2400" b="1" dirty="0" err="1" smtClean="0">
                <a:solidFill>
                  <a:srgbClr val="E46C0A"/>
                </a:solidFill>
                <a:latin typeface="Consolas"/>
                <a:cs typeface="Consolas"/>
              </a:rPr>
              <a:t>Paris,</a:t>
            </a:r>
            <a:r>
              <a:rPr lang="en-US" altLang="zh-CN" sz="2400" b="1" dirty="0" err="1">
                <a:solidFill>
                  <a:srgbClr val="E46C0A"/>
                </a:solidFill>
                <a:latin typeface="Consolas"/>
                <a:cs typeface="Consolas"/>
              </a:rPr>
              <a:t>Munich</a:t>
            </a:r>
            <a:r>
              <a:rPr lang="en-US" altLang="zh-CN" sz="2400" b="1" dirty="0">
                <a:solidFill>
                  <a:srgbClr val="E46C0A"/>
                </a:solidFill>
                <a:latin typeface="Consolas"/>
                <a:cs typeface="Consolas"/>
              </a:rPr>
              <a:t>) :- Train</a:t>
            </a:r>
            <a:r>
              <a:rPr lang="en-US" altLang="zh-CN" sz="2400" b="1" dirty="0" smtClean="0">
                <a:solidFill>
                  <a:srgbClr val="E46C0A"/>
                </a:solidFill>
                <a:latin typeface="Consolas"/>
                <a:cs typeface="Consolas"/>
              </a:rPr>
              <a:t>(</a:t>
            </a:r>
            <a:r>
              <a:rPr lang="en-US" altLang="zh-CN" sz="2400" b="1" dirty="0" err="1" smtClean="0">
                <a:solidFill>
                  <a:srgbClr val="E46C0A"/>
                </a:solidFill>
                <a:latin typeface="Consolas"/>
                <a:cs typeface="Consolas"/>
              </a:rPr>
              <a:t>Paris,Berlin</a:t>
            </a:r>
            <a:r>
              <a:rPr lang="en-US" altLang="zh-CN" sz="2400" b="1" dirty="0" smtClean="0">
                <a:solidFill>
                  <a:srgbClr val="E46C0A"/>
                </a:solidFill>
                <a:latin typeface="Consolas"/>
                <a:cs typeface="Consolas"/>
              </a:rPr>
              <a:t>),</a:t>
            </a:r>
          </a:p>
          <a:p>
            <a:r>
              <a:rPr lang="en-US" altLang="zh-CN" sz="2400" b="1" dirty="0">
                <a:solidFill>
                  <a:srgbClr val="E46C0A"/>
                </a:solidFill>
                <a:latin typeface="Consolas"/>
                <a:cs typeface="Consolas"/>
              </a:rPr>
              <a:t>	</a:t>
            </a:r>
            <a:r>
              <a:rPr lang="en-US" altLang="zh-CN" sz="2400" b="1" dirty="0" smtClean="0">
                <a:solidFill>
                  <a:srgbClr val="E46C0A"/>
                </a:solidFill>
                <a:latin typeface="Consolas"/>
                <a:cs typeface="Consolas"/>
              </a:rPr>
              <a:t>			Train(</a:t>
            </a:r>
            <a:r>
              <a:rPr lang="en-US" altLang="zh-CN" sz="2400" b="1" dirty="0" err="1" smtClean="0">
                <a:solidFill>
                  <a:srgbClr val="E46C0A"/>
                </a:solidFill>
                <a:latin typeface="Consolas"/>
                <a:cs typeface="Consolas"/>
              </a:rPr>
              <a:t>Berlin,</a:t>
            </a:r>
            <a:r>
              <a:rPr lang="en-US" altLang="zh-CN" sz="2400" b="1" dirty="0" err="1">
                <a:solidFill>
                  <a:srgbClr val="E46C0A"/>
                </a:solidFill>
                <a:latin typeface="Consolas"/>
                <a:cs typeface="Consolas"/>
              </a:rPr>
              <a:t>Munich</a:t>
            </a:r>
            <a:r>
              <a:rPr lang="en-US" altLang="zh-CN" sz="2400" b="1" dirty="0">
                <a:solidFill>
                  <a:srgbClr val="E46C0A"/>
                </a:solidFill>
                <a:latin typeface="Consolas"/>
                <a:cs typeface="Consolas"/>
              </a:rPr>
              <a:t>).</a:t>
            </a:r>
          </a:p>
          <a:p>
            <a:pPr marL="514350" indent="-514350">
              <a:buFont typeface="Arial"/>
              <a:buChar char="•"/>
            </a:pPr>
            <a:endParaRPr lang="en-US" sz="3200" dirty="0" smtClean="0"/>
          </a:p>
          <a:p>
            <a:pPr marL="514350" indent="-514350">
              <a:buFont typeface="Arial"/>
              <a:buChar char="•"/>
            </a:pPr>
            <a:endParaRPr lang="en-US" sz="3200" dirty="0"/>
          </a:p>
          <a:p>
            <a:pPr marL="514350" indent="-514350">
              <a:buFont typeface="Arial"/>
              <a:buChar char="•"/>
            </a:pPr>
            <a:endParaRPr lang="en-US" sz="2800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5029200" y="4419600"/>
            <a:ext cx="3962400" cy="1735391"/>
            <a:chOff x="3733800" y="3124200"/>
            <a:chExt cx="5293507" cy="21336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86200" y="3352800"/>
              <a:ext cx="2930769" cy="1905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10400" y="3276600"/>
              <a:ext cx="1981200" cy="1981200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5791200" y="4038600"/>
              <a:ext cx="76200" cy="76200"/>
            </a:xfrm>
            <a:prstGeom prst="ellipse">
              <a:avLst/>
            </a:prstGeom>
            <a:solidFill>
              <a:srgbClr val="C0504D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1" name="Oval 10"/>
            <p:cNvSpPr/>
            <p:nvPr/>
          </p:nvSpPr>
          <p:spPr>
            <a:xfrm>
              <a:off x="4145406" y="3480000"/>
              <a:ext cx="76200" cy="76200"/>
            </a:xfrm>
            <a:prstGeom prst="ellipse">
              <a:avLst/>
            </a:prstGeom>
            <a:solidFill>
              <a:srgbClr val="C0504D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2" name="Oval 11"/>
            <p:cNvSpPr/>
            <p:nvPr/>
          </p:nvSpPr>
          <p:spPr>
            <a:xfrm>
              <a:off x="6466168" y="4003200"/>
              <a:ext cx="76200" cy="76200"/>
            </a:xfrm>
            <a:prstGeom prst="ellipse">
              <a:avLst/>
            </a:prstGeom>
            <a:solidFill>
              <a:srgbClr val="C0504D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4" name="Oval 13"/>
            <p:cNvSpPr/>
            <p:nvPr/>
          </p:nvSpPr>
          <p:spPr>
            <a:xfrm>
              <a:off x="7929901" y="4516200"/>
              <a:ext cx="76200" cy="76200"/>
            </a:xfrm>
            <a:prstGeom prst="ellipse">
              <a:avLst/>
            </a:prstGeom>
            <a:solidFill>
              <a:srgbClr val="C0504D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5" name="Oval 14"/>
            <p:cNvSpPr/>
            <p:nvPr/>
          </p:nvSpPr>
          <p:spPr>
            <a:xfrm>
              <a:off x="7965608" y="4312800"/>
              <a:ext cx="76200" cy="76200"/>
            </a:xfrm>
            <a:prstGeom prst="ellipse">
              <a:avLst/>
            </a:prstGeom>
            <a:solidFill>
              <a:srgbClr val="C0504D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6" name="Oval 15"/>
            <p:cNvSpPr/>
            <p:nvPr/>
          </p:nvSpPr>
          <p:spPr>
            <a:xfrm>
              <a:off x="7614899" y="4536300"/>
              <a:ext cx="76200" cy="76200"/>
            </a:xfrm>
            <a:prstGeom prst="ellipse">
              <a:avLst/>
            </a:prstGeom>
            <a:solidFill>
              <a:srgbClr val="C0504D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7" name="Oval 16"/>
            <p:cNvSpPr/>
            <p:nvPr/>
          </p:nvSpPr>
          <p:spPr>
            <a:xfrm>
              <a:off x="6370194" y="4155600"/>
              <a:ext cx="76200" cy="76200"/>
            </a:xfrm>
            <a:prstGeom prst="ellipse">
              <a:avLst/>
            </a:prstGeom>
            <a:solidFill>
              <a:srgbClr val="C0504D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cxnSp>
          <p:nvCxnSpPr>
            <p:cNvPr id="18" name="Straight Connector 17"/>
            <p:cNvCxnSpPr>
              <a:stCxn id="11" idx="6"/>
              <a:endCxn id="10" idx="2"/>
            </p:cNvCxnSpPr>
            <p:nvPr/>
          </p:nvCxnSpPr>
          <p:spPr>
            <a:xfrm>
              <a:off x="4221606" y="3518100"/>
              <a:ext cx="1569594" cy="558600"/>
            </a:xfrm>
            <a:prstGeom prst="line">
              <a:avLst/>
            </a:prstGeom>
            <a:ln w="12700" cmpd="sng">
              <a:solidFill>
                <a:srgbClr val="AD002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0" idx="6"/>
              <a:endCxn id="12" idx="2"/>
            </p:cNvCxnSpPr>
            <p:nvPr/>
          </p:nvCxnSpPr>
          <p:spPr>
            <a:xfrm flipV="1">
              <a:off x="5867400" y="4041300"/>
              <a:ext cx="598768" cy="35400"/>
            </a:xfrm>
            <a:prstGeom prst="line">
              <a:avLst/>
            </a:prstGeom>
            <a:ln w="12700" cmpd="sng">
              <a:solidFill>
                <a:srgbClr val="AD002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7" idx="7"/>
              <a:endCxn id="12" idx="3"/>
            </p:cNvCxnSpPr>
            <p:nvPr/>
          </p:nvCxnSpPr>
          <p:spPr>
            <a:xfrm flipV="1">
              <a:off x="6435235" y="4068241"/>
              <a:ext cx="42092" cy="98518"/>
            </a:xfrm>
            <a:prstGeom prst="line">
              <a:avLst/>
            </a:prstGeom>
            <a:ln w="12700" cmpd="sng">
              <a:solidFill>
                <a:srgbClr val="AD002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0" idx="5"/>
              <a:endCxn id="17" idx="2"/>
            </p:cNvCxnSpPr>
            <p:nvPr/>
          </p:nvCxnSpPr>
          <p:spPr>
            <a:xfrm>
              <a:off x="5856241" y="4103641"/>
              <a:ext cx="513953" cy="90059"/>
            </a:xfrm>
            <a:prstGeom prst="line">
              <a:avLst/>
            </a:prstGeom>
            <a:ln w="12700" cmpd="sng">
              <a:solidFill>
                <a:srgbClr val="AD002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4" idx="0"/>
              <a:endCxn id="15" idx="4"/>
            </p:cNvCxnSpPr>
            <p:nvPr/>
          </p:nvCxnSpPr>
          <p:spPr>
            <a:xfrm flipV="1">
              <a:off x="7968001" y="4389000"/>
              <a:ext cx="35707" cy="127200"/>
            </a:xfrm>
            <a:prstGeom prst="line">
              <a:avLst/>
            </a:prstGeom>
            <a:ln w="12700" cmpd="sng">
              <a:solidFill>
                <a:srgbClr val="AD002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6" idx="7"/>
              <a:endCxn id="15" idx="2"/>
            </p:cNvCxnSpPr>
            <p:nvPr/>
          </p:nvCxnSpPr>
          <p:spPr>
            <a:xfrm flipV="1">
              <a:off x="7679940" y="4350900"/>
              <a:ext cx="285668" cy="196559"/>
            </a:xfrm>
            <a:prstGeom prst="line">
              <a:avLst/>
            </a:prstGeom>
            <a:ln w="12700" cmpd="sng">
              <a:solidFill>
                <a:srgbClr val="AD002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733800" y="3124200"/>
              <a:ext cx="914401" cy="370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Seattle</a:t>
              </a:r>
              <a:endParaRPr lang="en-US" sz="11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10200" y="3657600"/>
              <a:ext cx="914401" cy="370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Chicago</a:t>
              </a:r>
              <a:endParaRPr lang="en-US" sz="11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486400" y="4190999"/>
              <a:ext cx="1828800" cy="370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Washington DC</a:t>
              </a:r>
              <a:endParaRPr lang="en-US" sz="11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248400" y="3657600"/>
              <a:ext cx="1143000" cy="370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New York</a:t>
              </a:r>
              <a:endParaRPr lang="en-US" sz="11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934201" y="4436368"/>
              <a:ext cx="685800" cy="370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Paris</a:t>
              </a:r>
              <a:endParaRPr lang="en-US" sz="11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696200" y="3886201"/>
              <a:ext cx="762000" cy="370437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Berlin</a:t>
              </a:r>
              <a:endParaRPr lang="en-US" sz="11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112906" y="4495800"/>
              <a:ext cx="914401" cy="370437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Munich</a:t>
              </a:r>
              <a:endParaRPr 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38418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273175"/>
            <a:ext cx="7772400" cy="1470025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533400" y="3048000"/>
            <a:ext cx="7772400" cy="3108325"/>
          </a:xfrm>
        </p:spPr>
        <p:txBody>
          <a:bodyPr>
            <a:normAutofit fontScale="25000" lnSpcReduction="20000"/>
          </a:bodyPr>
          <a:lstStyle/>
          <a:p>
            <a:pPr marL="514350" indent="-514350" algn="l">
              <a:buFont typeface="+mj-ea"/>
              <a:buAutoNum type="circleNumDbPlain"/>
            </a:pPr>
            <a:r>
              <a:rPr lang="en-US" altLang="zh-CN" sz="11200" dirty="0">
                <a:solidFill>
                  <a:schemeClr val="tx1"/>
                </a:solidFill>
              </a:rPr>
              <a:t>Introduction </a:t>
            </a:r>
            <a:endParaRPr lang="en-US" altLang="zh-CN" sz="11200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ea"/>
              <a:buAutoNum type="circleNumDbPlain"/>
            </a:pPr>
            <a:r>
              <a:rPr lang="en-US" altLang="zh-CN" sz="11200" dirty="0" smtClean="0">
                <a:solidFill>
                  <a:srgbClr val="000000"/>
                </a:solidFill>
              </a:rPr>
              <a:t>Approach</a:t>
            </a:r>
          </a:p>
          <a:p>
            <a:pPr marL="514350" indent="-514350" algn="l">
              <a:buFont typeface="+mj-ea"/>
              <a:buAutoNum type="circleNumDbPlain"/>
            </a:pPr>
            <a:r>
              <a:rPr lang="en-US" altLang="zh-CN" sz="11200" dirty="0" smtClean="0">
                <a:solidFill>
                  <a:schemeClr val="tx1"/>
                </a:solidFill>
              </a:rPr>
              <a:t>Explanations</a:t>
            </a:r>
          </a:p>
          <a:p>
            <a:pPr marL="514350" indent="-514350" algn="l">
              <a:buFont typeface="+mj-ea"/>
              <a:buAutoNum type="circleNumDbPlain"/>
            </a:pPr>
            <a:r>
              <a:rPr lang="en-US" altLang="zh-CN" sz="11200" b="1" dirty="0" smtClean="0">
                <a:solidFill>
                  <a:srgbClr val="31859C"/>
                </a:solidFill>
              </a:rPr>
              <a:t>Generalized Explanations</a:t>
            </a:r>
          </a:p>
          <a:p>
            <a:pPr marL="514350" indent="-514350" algn="l">
              <a:buFont typeface="+mj-ea"/>
              <a:buAutoNum type="circleNumDbPlain"/>
            </a:pPr>
            <a:r>
              <a:rPr lang="en-US" altLang="zh-CN" sz="11200" dirty="0" smtClean="0">
                <a:solidFill>
                  <a:schemeClr val="tx1"/>
                </a:solidFill>
              </a:rPr>
              <a:t>Computing Explanations with </a:t>
            </a:r>
            <a:r>
              <a:rPr lang="en-US" altLang="zh-CN" sz="11200" dirty="0" err="1" smtClean="0">
                <a:solidFill>
                  <a:schemeClr val="tx1"/>
                </a:solidFill>
              </a:rPr>
              <a:t>Datalog</a:t>
            </a:r>
            <a:endParaRPr lang="en-US" altLang="zh-CN" sz="11200" dirty="0">
              <a:solidFill>
                <a:schemeClr val="tx1"/>
              </a:solidFill>
            </a:endParaRPr>
          </a:p>
          <a:p>
            <a:pPr marL="514350" indent="-514350" algn="l">
              <a:buFont typeface="+mj-ea"/>
              <a:buAutoNum type="circleNumDbPlain"/>
            </a:pPr>
            <a:r>
              <a:rPr lang="en-US" altLang="zh-CN" sz="11200" dirty="0" smtClean="0">
                <a:solidFill>
                  <a:schemeClr val="tx1"/>
                </a:solidFill>
              </a:rPr>
              <a:t>Conclusions </a:t>
            </a:r>
            <a:r>
              <a:rPr lang="en-US" altLang="zh-CN" sz="11200" dirty="0">
                <a:solidFill>
                  <a:schemeClr val="tx1"/>
                </a:solidFill>
              </a:rPr>
              <a:t>and </a:t>
            </a:r>
            <a:r>
              <a:rPr lang="en-US" altLang="zh-CN" sz="11200" dirty="0" smtClean="0">
                <a:solidFill>
                  <a:schemeClr val="tx1"/>
                </a:solidFill>
              </a:rPr>
              <a:t>Future </a:t>
            </a:r>
            <a:r>
              <a:rPr lang="en-US" altLang="zh-CN" sz="11200" dirty="0">
                <a:solidFill>
                  <a:schemeClr val="tx1"/>
                </a:solidFill>
              </a:rPr>
              <a:t>W</a:t>
            </a:r>
            <a:r>
              <a:rPr lang="en-US" altLang="zh-CN" sz="11200" dirty="0" smtClean="0">
                <a:solidFill>
                  <a:schemeClr val="tx1"/>
                </a:solidFill>
              </a:rPr>
              <a:t>ork</a:t>
            </a:r>
            <a:endParaRPr lang="en-US" altLang="zh-CN" sz="11200" dirty="0">
              <a:solidFill>
                <a:schemeClr val="tx1"/>
              </a:solidFill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8075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Generalized Explanation</a:t>
            </a:r>
            <a:endParaRPr lang="en-US" dirty="0"/>
          </a:p>
        </p:txBody>
      </p:sp>
      <p:sp>
        <p:nvSpPr>
          <p:cNvPr id="9" name="矩形 8"/>
          <p:cNvSpPr/>
          <p:nvPr/>
        </p:nvSpPr>
        <p:spPr>
          <a:xfrm>
            <a:off x="352778" y="1186458"/>
            <a:ext cx="8382000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6331169"/>
            <a:ext cx="838200" cy="501650"/>
          </a:xfrm>
        </p:spPr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5" name="矩形 8"/>
          <p:cNvSpPr/>
          <p:nvPr/>
        </p:nvSpPr>
        <p:spPr>
          <a:xfrm>
            <a:off x="505178" y="1338858"/>
            <a:ext cx="8382000" cy="538609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Generalized Explanations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Rule derivations with concepts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Generalizes user question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generalize a head variable</a:t>
            </a:r>
          </a:p>
          <a:p>
            <a:pPr lvl="1"/>
            <a:endParaRPr lang="en-US" altLang="zh-CN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b="1" dirty="0" smtClean="0">
                <a:solidFill>
                  <a:srgbClr val="E46C0A"/>
                </a:solidFill>
                <a:latin typeface="Consolas"/>
                <a:cs typeface="Consolas"/>
              </a:rPr>
              <a:t>2hop(</a:t>
            </a:r>
            <a:r>
              <a:rPr lang="en-US" altLang="zh-CN" sz="2000" b="1" dirty="0" err="1" smtClean="0">
                <a:solidFill>
                  <a:srgbClr val="E46C0A"/>
                </a:solidFill>
                <a:latin typeface="Consolas"/>
                <a:cs typeface="Consolas"/>
              </a:rPr>
              <a:t>Chicago,Berlin</a:t>
            </a:r>
            <a:r>
              <a:rPr lang="en-US" altLang="zh-CN" sz="2000" b="1" dirty="0" smtClean="0">
                <a:solidFill>
                  <a:srgbClr val="E46C0A"/>
                </a:solidFill>
                <a:latin typeface="Consolas"/>
                <a:cs typeface="Consolas"/>
              </a:rPr>
              <a:t>) – 2hop(</a:t>
            </a:r>
            <a:r>
              <a:rPr lang="en-US" altLang="zh-CN" sz="2000" b="1" dirty="0" err="1" smtClean="0">
                <a:solidFill>
                  <a:srgbClr val="E46C0A"/>
                </a:solidFill>
                <a:latin typeface="Consolas"/>
                <a:cs typeface="Consolas"/>
              </a:rPr>
              <a:t>USCity,EuropeanCity</a:t>
            </a:r>
            <a:r>
              <a:rPr lang="en-US" altLang="zh-CN" sz="2000" b="1" dirty="0" smtClean="0">
                <a:solidFill>
                  <a:srgbClr val="E46C0A"/>
                </a:solidFill>
                <a:latin typeface="Consolas"/>
                <a:cs typeface="Consolas"/>
              </a:rPr>
              <a:t>)</a:t>
            </a:r>
          </a:p>
          <a:p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Summarizes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provenance of (non-) answer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eneralize any rule variable</a:t>
            </a:r>
          </a:p>
          <a:p>
            <a:pPr lvl="1"/>
            <a:endParaRPr lang="en-US" altLang="zh-CN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b="1" dirty="0" smtClean="0">
                <a:solidFill>
                  <a:srgbClr val="E46C0A"/>
                </a:solidFill>
                <a:latin typeface="Consolas"/>
                <a:cs typeface="Consolas"/>
              </a:rPr>
              <a:t>2hop(New </a:t>
            </a:r>
            <a:r>
              <a:rPr lang="en-US" altLang="zh-CN" b="1" dirty="0" err="1" smtClean="0">
                <a:solidFill>
                  <a:srgbClr val="E46C0A"/>
                </a:solidFill>
                <a:latin typeface="Consolas"/>
                <a:cs typeface="Consolas"/>
              </a:rPr>
              <a:t>York,Seattle</a:t>
            </a:r>
            <a:r>
              <a:rPr lang="en-US" altLang="zh-CN" b="1" dirty="0" smtClean="0">
                <a:solidFill>
                  <a:srgbClr val="E46C0A"/>
                </a:solidFill>
                <a:latin typeface="Consolas"/>
                <a:cs typeface="Consolas"/>
              </a:rPr>
              <a:t>) :- Train(New </a:t>
            </a:r>
            <a:r>
              <a:rPr lang="en-US" altLang="zh-CN" b="1" dirty="0" err="1" smtClean="0">
                <a:solidFill>
                  <a:srgbClr val="E46C0A"/>
                </a:solidFill>
                <a:latin typeface="Consolas"/>
                <a:cs typeface="Consolas"/>
              </a:rPr>
              <a:t>York,Chicago</a:t>
            </a:r>
            <a:r>
              <a:rPr lang="en-US" altLang="zh-CN" b="1" dirty="0" smtClean="0">
                <a:solidFill>
                  <a:srgbClr val="E46C0A"/>
                </a:solidFill>
                <a:latin typeface="Consolas"/>
                <a:cs typeface="Consolas"/>
              </a:rPr>
              <a:t>),</a:t>
            </a:r>
          </a:p>
          <a:p>
            <a:r>
              <a:rPr lang="en-US" altLang="zh-CN" b="1" dirty="0">
                <a:solidFill>
                  <a:srgbClr val="E46C0A"/>
                </a:solidFill>
                <a:latin typeface="Consolas"/>
                <a:cs typeface="Consolas"/>
              </a:rPr>
              <a:t> </a:t>
            </a:r>
            <a:r>
              <a:rPr lang="en-US" altLang="zh-CN" b="1" dirty="0" smtClean="0">
                <a:solidFill>
                  <a:srgbClr val="E46C0A"/>
                </a:solidFill>
                <a:latin typeface="Consolas"/>
                <a:cs typeface="Consolas"/>
              </a:rPr>
              <a:t>                         Train(</a:t>
            </a:r>
            <a:r>
              <a:rPr lang="en-US" altLang="zh-CN" b="1" dirty="0" err="1" smtClean="0">
                <a:solidFill>
                  <a:srgbClr val="E46C0A"/>
                </a:solidFill>
                <a:latin typeface="Consolas"/>
                <a:cs typeface="Consolas"/>
              </a:rPr>
              <a:t>Chicago,Seattle</a:t>
            </a:r>
            <a:r>
              <a:rPr lang="en-US" altLang="zh-CN" b="1" dirty="0" smtClean="0">
                <a:solidFill>
                  <a:srgbClr val="E46C0A"/>
                </a:solidFill>
                <a:latin typeface="Consolas"/>
                <a:cs typeface="Consolas"/>
              </a:rPr>
              <a:t>).</a:t>
            </a:r>
          </a:p>
          <a:p>
            <a:r>
              <a:rPr lang="en-US" altLang="zh-CN" b="1" dirty="0">
                <a:solidFill>
                  <a:srgbClr val="E46C0A"/>
                </a:solidFill>
                <a:latin typeface="Consolas"/>
                <a:cs typeface="Consolas"/>
              </a:rPr>
              <a:t>2hop(New </a:t>
            </a:r>
            <a:r>
              <a:rPr lang="en-US" altLang="zh-CN" b="1" dirty="0" err="1">
                <a:solidFill>
                  <a:srgbClr val="E46C0A"/>
                </a:solidFill>
                <a:latin typeface="Consolas"/>
                <a:cs typeface="Consolas"/>
              </a:rPr>
              <a:t>York,Seattle</a:t>
            </a:r>
            <a:r>
              <a:rPr lang="en-US" altLang="zh-CN" b="1" dirty="0">
                <a:solidFill>
                  <a:srgbClr val="E46C0A"/>
                </a:solidFill>
                <a:latin typeface="Consolas"/>
                <a:cs typeface="Consolas"/>
              </a:rPr>
              <a:t>) :- Train(New </a:t>
            </a:r>
            <a:r>
              <a:rPr lang="en-US" altLang="zh-CN" b="1" dirty="0" err="1">
                <a:solidFill>
                  <a:srgbClr val="E46C0A"/>
                </a:solidFill>
                <a:latin typeface="Consolas"/>
                <a:cs typeface="Consolas"/>
              </a:rPr>
              <a:t>York,USCity</a:t>
            </a:r>
            <a:r>
              <a:rPr lang="en-US" altLang="zh-CN" b="1" dirty="0">
                <a:solidFill>
                  <a:srgbClr val="E46C0A"/>
                </a:solidFill>
                <a:latin typeface="Consolas"/>
                <a:cs typeface="Consolas"/>
              </a:rPr>
              <a:t>)</a:t>
            </a:r>
            <a:r>
              <a:rPr lang="en-US" altLang="zh-CN" b="1" dirty="0" smtClean="0">
                <a:solidFill>
                  <a:srgbClr val="E46C0A"/>
                </a:solidFill>
                <a:latin typeface="Consolas"/>
                <a:cs typeface="Consolas"/>
              </a:rPr>
              <a:t>,</a:t>
            </a:r>
          </a:p>
          <a:p>
            <a:r>
              <a:rPr lang="en-US" altLang="zh-CN" b="1" dirty="0">
                <a:solidFill>
                  <a:srgbClr val="E46C0A"/>
                </a:solidFill>
                <a:latin typeface="Consolas"/>
                <a:cs typeface="Consolas"/>
              </a:rPr>
              <a:t> </a:t>
            </a:r>
            <a:r>
              <a:rPr lang="en-US" altLang="zh-CN" b="1" dirty="0" smtClean="0">
                <a:solidFill>
                  <a:srgbClr val="E46C0A"/>
                </a:solidFill>
                <a:latin typeface="Consolas"/>
                <a:cs typeface="Consolas"/>
              </a:rPr>
              <a:t>                         Train</a:t>
            </a:r>
            <a:r>
              <a:rPr lang="en-US" altLang="zh-CN" b="1" dirty="0">
                <a:solidFill>
                  <a:srgbClr val="E46C0A"/>
                </a:solidFill>
                <a:latin typeface="Consolas"/>
                <a:cs typeface="Consolas"/>
              </a:rPr>
              <a:t>(</a:t>
            </a:r>
            <a:r>
              <a:rPr lang="en-US" altLang="zh-CN" b="1" dirty="0" err="1">
                <a:solidFill>
                  <a:srgbClr val="E46C0A"/>
                </a:solidFill>
                <a:latin typeface="Consolas"/>
                <a:cs typeface="Consolas"/>
              </a:rPr>
              <a:t>USCity,Seattle</a:t>
            </a:r>
            <a:r>
              <a:rPr lang="en-US" altLang="zh-CN" b="1" dirty="0">
                <a:solidFill>
                  <a:srgbClr val="E46C0A"/>
                </a:solidFill>
                <a:latin typeface="Consolas"/>
                <a:cs typeface="Consolas"/>
              </a:rPr>
              <a:t>).</a:t>
            </a:r>
          </a:p>
          <a:p>
            <a:endParaRPr lang="en-US" altLang="zh-CN" sz="2000" b="1" dirty="0" smtClean="0">
              <a:solidFill>
                <a:srgbClr val="E46C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188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273175"/>
            <a:ext cx="7772400" cy="1470025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533400" y="3048000"/>
            <a:ext cx="7772400" cy="3108325"/>
          </a:xfrm>
        </p:spPr>
        <p:txBody>
          <a:bodyPr>
            <a:normAutofit fontScale="25000" lnSpcReduction="20000"/>
          </a:bodyPr>
          <a:lstStyle/>
          <a:p>
            <a:pPr marL="514350" indent="-514350" algn="l">
              <a:buFont typeface="+mj-ea"/>
              <a:buAutoNum type="circleNumDbPlain"/>
            </a:pPr>
            <a:r>
              <a:rPr lang="en-US" altLang="zh-CN" sz="11200" b="1" dirty="0">
                <a:solidFill>
                  <a:schemeClr val="accent5">
                    <a:lumMod val="75000"/>
                  </a:schemeClr>
                </a:solidFill>
              </a:rPr>
              <a:t>Introduction </a:t>
            </a:r>
            <a:endParaRPr lang="en-US" altLang="zh-CN" sz="11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514350" indent="-514350" algn="l">
              <a:buFont typeface="+mj-ea"/>
              <a:buAutoNum type="circleNumDbPlain"/>
            </a:pPr>
            <a:r>
              <a:rPr lang="en-US" altLang="zh-CN" sz="11200" dirty="0" smtClean="0">
                <a:solidFill>
                  <a:schemeClr val="tx1"/>
                </a:solidFill>
              </a:rPr>
              <a:t>Approach</a:t>
            </a:r>
          </a:p>
          <a:p>
            <a:pPr marL="514350" indent="-514350" algn="l">
              <a:buFont typeface="+mj-ea"/>
              <a:buAutoNum type="circleNumDbPlain"/>
            </a:pPr>
            <a:r>
              <a:rPr lang="en-US" altLang="zh-CN" sz="11200" dirty="0" smtClean="0">
                <a:solidFill>
                  <a:schemeClr val="tx1"/>
                </a:solidFill>
              </a:rPr>
              <a:t>Explanations</a:t>
            </a:r>
          </a:p>
          <a:p>
            <a:pPr marL="514350" indent="-514350" algn="l">
              <a:buFont typeface="+mj-ea"/>
              <a:buAutoNum type="circleNumDbPlain"/>
            </a:pPr>
            <a:r>
              <a:rPr lang="en-US" altLang="zh-CN" sz="11200" dirty="0" smtClean="0">
                <a:solidFill>
                  <a:schemeClr val="tx1"/>
                </a:solidFill>
              </a:rPr>
              <a:t>Generalized Explanations</a:t>
            </a:r>
          </a:p>
          <a:p>
            <a:pPr marL="514350" indent="-514350" algn="l">
              <a:buFont typeface="+mj-ea"/>
              <a:buAutoNum type="circleNumDbPlain"/>
            </a:pPr>
            <a:r>
              <a:rPr lang="en-US" altLang="zh-CN" sz="11200" dirty="0" smtClean="0">
                <a:solidFill>
                  <a:schemeClr val="tx1"/>
                </a:solidFill>
              </a:rPr>
              <a:t>Computing Explanations with </a:t>
            </a:r>
            <a:r>
              <a:rPr lang="en-US" altLang="zh-CN" sz="11200" dirty="0" err="1" smtClean="0">
                <a:solidFill>
                  <a:schemeClr val="tx1"/>
                </a:solidFill>
              </a:rPr>
              <a:t>Datalog</a:t>
            </a:r>
            <a:endParaRPr lang="en-US" altLang="zh-CN" sz="11200" dirty="0">
              <a:solidFill>
                <a:schemeClr val="tx1"/>
              </a:solidFill>
            </a:endParaRPr>
          </a:p>
          <a:p>
            <a:pPr marL="514350" indent="-514350" algn="l">
              <a:buFont typeface="+mj-ea"/>
              <a:buAutoNum type="circleNumDbPlain"/>
            </a:pPr>
            <a:r>
              <a:rPr lang="en-US" altLang="zh-CN" sz="11200" dirty="0" smtClean="0">
                <a:solidFill>
                  <a:schemeClr val="tx1"/>
                </a:solidFill>
              </a:rPr>
              <a:t>Conclusions </a:t>
            </a:r>
            <a:r>
              <a:rPr lang="en-US" altLang="zh-CN" sz="11200" dirty="0">
                <a:solidFill>
                  <a:schemeClr val="tx1"/>
                </a:solidFill>
              </a:rPr>
              <a:t>and </a:t>
            </a:r>
            <a:r>
              <a:rPr lang="en-US" altLang="zh-CN" sz="11200" dirty="0" smtClean="0">
                <a:solidFill>
                  <a:schemeClr val="tx1"/>
                </a:solidFill>
              </a:rPr>
              <a:t>Future </a:t>
            </a:r>
            <a:r>
              <a:rPr lang="en-US" altLang="zh-CN" sz="11200" dirty="0">
                <a:solidFill>
                  <a:schemeClr val="tx1"/>
                </a:solidFill>
              </a:rPr>
              <a:t>W</a:t>
            </a:r>
            <a:r>
              <a:rPr lang="en-US" altLang="zh-CN" sz="11200" dirty="0" smtClean="0">
                <a:solidFill>
                  <a:schemeClr val="tx1"/>
                </a:solidFill>
              </a:rPr>
              <a:t>ork</a:t>
            </a:r>
            <a:endParaRPr lang="en-US" altLang="zh-CN" sz="11200" dirty="0">
              <a:solidFill>
                <a:schemeClr val="tx1"/>
              </a:solidFill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46186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Generalized Explanation Def.</a:t>
            </a:r>
            <a:endParaRPr lang="en-US" dirty="0"/>
          </a:p>
        </p:txBody>
      </p:sp>
      <p:sp>
        <p:nvSpPr>
          <p:cNvPr id="9" name="矩形 8"/>
          <p:cNvSpPr/>
          <p:nvPr/>
        </p:nvSpPr>
        <p:spPr>
          <a:xfrm>
            <a:off x="352778" y="1186458"/>
            <a:ext cx="8382000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6331169"/>
            <a:ext cx="838200" cy="501650"/>
          </a:xfrm>
        </p:spPr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5" name="矩形 8"/>
          <p:cNvSpPr/>
          <p:nvPr/>
        </p:nvSpPr>
        <p:spPr>
          <a:xfrm>
            <a:off x="505178" y="1338858"/>
            <a:ext cx="8382000" cy="557075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user question </a:t>
            </a:r>
            <a:r>
              <a:rPr lang="en-US" altLang="zh-CN" sz="3200" b="1" dirty="0" smtClean="0">
                <a:solidFill>
                  <a:srgbClr val="E46C0A"/>
                </a:solidFill>
                <a:latin typeface="Consolas"/>
                <a:cs typeface="Consolas"/>
              </a:rPr>
              <a:t>Q(t)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rule </a:t>
            </a:r>
            <a:r>
              <a:rPr lang="en-US" altLang="zh-CN" sz="3200" b="1" dirty="0" smtClean="0">
                <a:solidFill>
                  <a:srgbClr val="E46C0A"/>
                </a:solidFill>
                <a:latin typeface="Consolas"/>
                <a:cs typeface="Consolas"/>
              </a:rPr>
              <a:t>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3200" b="1" dirty="0" smtClean="0">
                <a:solidFill>
                  <a:srgbClr val="E46C0A"/>
                </a:solidFill>
                <a:latin typeface="Consolas"/>
                <a:cs typeface="Consolas"/>
              </a:rPr>
              <a:t>r(C</a:t>
            </a:r>
            <a:r>
              <a:rPr lang="en-US" altLang="zh-CN" sz="3200" b="1" baseline="-25000" dirty="0" smtClean="0">
                <a:solidFill>
                  <a:srgbClr val="E46C0A"/>
                </a:solidFill>
                <a:latin typeface="Consolas"/>
                <a:cs typeface="Consolas"/>
              </a:rPr>
              <a:t>1</a:t>
            </a:r>
            <a:r>
              <a:rPr lang="en-US" altLang="zh-CN" sz="3200" b="1" dirty="0" smtClean="0">
                <a:solidFill>
                  <a:srgbClr val="E46C0A"/>
                </a:solidFill>
                <a:latin typeface="Consolas"/>
                <a:cs typeface="Consolas"/>
              </a:rPr>
              <a:t>,…,</a:t>
            </a:r>
            <a:r>
              <a:rPr lang="en-US" altLang="zh-CN" sz="3200" b="1" dirty="0" err="1" smtClean="0">
                <a:solidFill>
                  <a:srgbClr val="E46C0A"/>
                </a:solidFill>
                <a:latin typeface="Consolas"/>
                <a:cs typeface="Consolas"/>
              </a:rPr>
              <a:t>C</a:t>
            </a:r>
            <a:r>
              <a:rPr lang="en-US" altLang="zh-CN" sz="3200" b="1" baseline="-25000" dirty="0" err="1" smtClean="0">
                <a:solidFill>
                  <a:srgbClr val="E46C0A"/>
                </a:solidFill>
                <a:latin typeface="Consolas"/>
                <a:cs typeface="Consolas"/>
              </a:rPr>
              <a:t>n</a:t>
            </a:r>
            <a:r>
              <a:rPr lang="en-US" altLang="zh-CN" sz="3200" b="1" dirty="0" smtClean="0">
                <a:solidFill>
                  <a:srgbClr val="E46C0A"/>
                </a:solidFill>
                <a:latin typeface="Consolas"/>
                <a:cs typeface="Consolas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1" indent="-514350">
              <a:buFont typeface="+mj-ea"/>
              <a:buAutoNum type="circleNumDbPlain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smtClean="0">
                <a:solidFill>
                  <a:srgbClr val="E46C0A"/>
                </a:solidFill>
                <a:latin typeface="Consolas"/>
                <a:cs typeface="Consolas"/>
              </a:rPr>
              <a:t>(</a:t>
            </a:r>
            <a:r>
              <a:rPr lang="en-US" altLang="zh-CN" sz="3200" b="1" dirty="0">
                <a:solidFill>
                  <a:srgbClr val="E46C0A"/>
                </a:solidFill>
                <a:latin typeface="Consolas"/>
                <a:cs typeface="Consolas"/>
              </a:rPr>
              <a:t>C</a:t>
            </a:r>
            <a:r>
              <a:rPr lang="en-US" altLang="zh-CN" sz="3200" b="1" baseline="-25000" dirty="0">
                <a:solidFill>
                  <a:srgbClr val="E46C0A"/>
                </a:solidFill>
                <a:latin typeface="Consolas"/>
                <a:cs typeface="Consolas"/>
              </a:rPr>
              <a:t>1</a:t>
            </a:r>
            <a:r>
              <a:rPr lang="en-US" altLang="zh-CN" sz="3200" b="1" dirty="0">
                <a:solidFill>
                  <a:srgbClr val="E46C0A"/>
                </a:solidFill>
                <a:latin typeface="Consolas"/>
                <a:cs typeface="Consolas"/>
              </a:rPr>
              <a:t>,…,</a:t>
            </a:r>
            <a:r>
              <a:rPr lang="en-US" altLang="zh-CN" sz="3200" b="1" dirty="0" err="1">
                <a:solidFill>
                  <a:srgbClr val="E46C0A"/>
                </a:solidFill>
                <a:latin typeface="Consolas"/>
                <a:cs typeface="Consolas"/>
              </a:rPr>
              <a:t>C</a:t>
            </a:r>
            <a:r>
              <a:rPr lang="en-US" altLang="zh-CN" sz="3200" b="1" baseline="-25000" dirty="0" err="1">
                <a:solidFill>
                  <a:srgbClr val="E46C0A"/>
                </a:solidFill>
                <a:latin typeface="Consolas"/>
                <a:cs typeface="Consolas"/>
              </a:rPr>
              <a:t>n</a:t>
            </a:r>
            <a:r>
              <a:rPr lang="en-US" altLang="zh-CN" sz="3200" b="1" dirty="0">
                <a:solidFill>
                  <a:srgbClr val="E46C0A"/>
                </a:solidFill>
                <a:latin typeface="Consolas"/>
                <a:cs typeface="Consolas"/>
              </a:rPr>
              <a:t>)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subsumes user question</a:t>
            </a:r>
          </a:p>
          <a:p>
            <a:pPr marL="514350" lvl="1" indent="-514350">
              <a:buFont typeface="+mj-ea"/>
              <a:buAutoNum type="circleNumDbPlain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E46C0A"/>
                </a:solidFill>
                <a:latin typeface="Consolas"/>
                <a:cs typeface="Consolas"/>
              </a:rPr>
              <a:t>headvars</a:t>
            </a:r>
            <a:r>
              <a:rPr lang="en-US" altLang="zh-CN" sz="3200" b="1" dirty="0">
                <a:solidFill>
                  <a:srgbClr val="E46C0A"/>
                </a:solidFill>
                <a:latin typeface="Consolas"/>
                <a:cs typeface="Consolas"/>
              </a:rPr>
              <a:t>(C</a:t>
            </a:r>
            <a:r>
              <a:rPr lang="en-US" altLang="zh-CN" sz="3200" b="1" baseline="-25000" dirty="0">
                <a:solidFill>
                  <a:srgbClr val="E46C0A"/>
                </a:solidFill>
                <a:latin typeface="Consolas"/>
                <a:cs typeface="Consolas"/>
              </a:rPr>
              <a:t>1</a:t>
            </a:r>
            <a:r>
              <a:rPr lang="en-US" altLang="zh-CN" sz="3200" b="1" dirty="0">
                <a:solidFill>
                  <a:srgbClr val="E46C0A"/>
                </a:solidFill>
                <a:latin typeface="Consolas"/>
                <a:cs typeface="Consolas"/>
              </a:rPr>
              <a:t>,…,</a:t>
            </a:r>
            <a:r>
              <a:rPr lang="en-US" altLang="zh-CN" sz="3200" b="1" dirty="0" err="1">
                <a:solidFill>
                  <a:srgbClr val="E46C0A"/>
                </a:solidFill>
                <a:latin typeface="Consolas"/>
                <a:cs typeface="Consolas"/>
              </a:rPr>
              <a:t>C</a:t>
            </a:r>
            <a:r>
              <a:rPr lang="en-US" altLang="zh-CN" sz="3200" b="1" baseline="-25000" dirty="0" err="1">
                <a:solidFill>
                  <a:srgbClr val="E46C0A"/>
                </a:solidFill>
                <a:latin typeface="Consolas"/>
                <a:cs typeface="Consolas"/>
              </a:rPr>
              <a:t>n</a:t>
            </a:r>
            <a:r>
              <a:rPr lang="en-US" altLang="zh-CN" sz="3200" b="1" dirty="0">
                <a:solidFill>
                  <a:srgbClr val="E46C0A"/>
                </a:solidFill>
                <a:latin typeface="Consolas"/>
                <a:cs typeface="Consolas"/>
              </a:rPr>
              <a:t>)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cover existing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missing tuples</a:t>
            </a:r>
          </a:p>
          <a:p>
            <a:pPr marL="514350" lvl="1" indent="-514350">
              <a:buFont typeface="+mj-ea"/>
              <a:buAutoNum type="circleNumDbPlain"/>
            </a:pP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every tuple </a:t>
            </a:r>
            <a:r>
              <a:rPr lang="en-US" altLang="zh-CN" sz="3200" b="1" dirty="0" smtClean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t’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covered by </a:t>
            </a:r>
            <a:r>
              <a:rPr lang="en-US" altLang="zh-CN" sz="3200" b="1" dirty="0" err="1">
                <a:solidFill>
                  <a:srgbClr val="E46C0A"/>
                </a:solidFill>
                <a:latin typeface="Consolas"/>
                <a:cs typeface="Consolas"/>
              </a:rPr>
              <a:t>headvars</a:t>
            </a:r>
            <a:r>
              <a:rPr lang="en-US" altLang="zh-CN" sz="3200" b="1" dirty="0">
                <a:solidFill>
                  <a:srgbClr val="E46C0A"/>
                </a:solidFill>
                <a:latin typeface="Consolas"/>
                <a:cs typeface="Consolas"/>
              </a:rPr>
              <a:t>(C</a:t>
            </a:r>
            <a:r>
              <a:rPr lang="en-US" altLang="zh-CN" sz="3200" b="1" baseline="-25000" dirty="0">
                <a:solidFill>
                  <a:srgbClr val="E46C0A"/>
                </a:solidFill>
                <a:latin typeface="Consolas"/>
                <a:cs typeface="Consolas"/>
              </a:rPr>
              <a:t>1</a:t>
            </a:r>
            <a:r>
              <a:rPr lang="en-US" altLang="zh-CN" sz="3200" b="1" dirty="0" smtClean="0">
                <a:solidFill>
                  <a:srgbClr val="E46C0A"/>
                </a:solidFill>
                <a:latin typeface="Consolas"/>
                <a:cs typeface="Consolas"/>
              </a:rPr>
              <a:t>,…,</a:t>
            </a:r>
            <a:r>
              <a:rPr lang="en-US" altLang="zh-CN" sz="3200" b="1" dirty="0" err="1" smtClean="0">
                <a:solidFill>
                  <a:srgbClr val="E46C0A"/>
                </a:solidFill>
                <a:latin typeface="Consolas"/>
                <a:cs typeface="Consolas"/>
              </a:rPr>
              <a:t>C</a:t>
            </a:r>
            <a:r>
              <a:rPr lang="en-US" altLang="zh-CN" sz="3200" b="1" baseline="-25000" dirty="0" err="1" smtClean="0">
                <a:solidFill>
                  <a:srgbClr val="E46C0A"/>
                </a:solidFill>
                <a:latin typeface="Consolas"/>
                <a:cs typeface="Consolas"/>
              </a:rPr>
              <a:t>n</a:t>
            </a:r>
            <a:r>
              <a:rPr lang="en-US" altLang="zh-CN" sz="3200" b="1" dirty="0" smtClean="0">
                <a:solidFill>
                  <a:srgbClr val="E46C0A"/>
                </a:solidFill>
                <a:latin typeface="Consolas"/>
                <a:cs typeface="Consolas"/>
              </a:rPr>
              <a:t>)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all rule derivations for </a:t>
            </a:r>
            <a:r>
              <a:rPr lang="en-US" altLang="zh-CN" sz="3200" b="1" dirty="0" smtClean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t’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covered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explanations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zh-CN" sz="3200" b="1" dirty="0" smtClean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t’</a:t>
            </a:r>
            <a:endParaRPr lang="en-US" altLang="zh-CN" sz="2800" b="1" dirty="0">
              <a:solidFill>
                <a:srgbClr val="E46C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ea"/>
              <a:buAutoNum type="circleNumDbPlain"/>
            </a:pPr>
            <a:endParaRPr lang="en-US" altLang="zh-CN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979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Generalization Example</a:t>
            </a:r>
            <a:endParaRPr lang="en-US" dirty="0"/>
          </a:p>
        </p:txBody>
      </p:sp>
      <p:sp>
        <p:nvSpPr>
          <p:cNvPr id="9" name="矩形 8"/>
          <p:cNvSpPr/>
          <p:nvPr/>
        </p:nvSpPr>
        <p:spPr>
          <a:xfrm>
            <a:off x="352778" y="1186458"/>
            <a:ext cx="8382000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6331169"/>
            <a:ext cx="838200" cy="501650"/>
          </a:xfrm>
        </p:spPr>
        <p:txBody>
          <a:bodyPr/>
          <a:lstStyle/>
          <a:p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5" name="矩形 8"/>
          <p:cNvSpPr/>
          <p:nvPr/>
        </p:nvSpPr>
        <p:spPr>
          <a:xfrm>
            <a:off x="352778" y="1219200"/>
            <a:ext cx="8382000" cy="286232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3200" b="1" dirty="0">
                <a:solidFill>
                  <a:srgbClr val="E46C0A"/>
                </a:solidFill>
                <a:latin typeface="Consolas"/>
                <a:cs typeface="Consolas"/>
              </a:rPr>
              <a:t>r</a:t>
            </a:r>
            <a:r>
              <a:rPr lang="en-US" altLang="zh-CN" sz="3200" b="1" dirty="0" smtClean="0">
                <a:solidFill>
                  <a:srgbClr val="E46C0A"/>
                </a:solidFill>
                <a:latin typeface="Consolas"/>
                <a:cs typeface="Consolas"/>
              </a:rPr>
              <a:t>: Q</a:t>
            </a:r>
            <a:r>
              <a:rPr lang="en-US" altLang="zh-CN" sz="3200" b="1" dirty="0" smtClean="0">
                <a:solidFill>
                  <a:srgbClr val="E46C0A"/>
                </a:solidFill>
                <a:latin typeface="Consolas"/>
                <a:cs typeface="Consolas"/>
              </a:rPr>
              <a:t>(X) :- Train(</a:t>
            </a:r>
            <a:r>
              <a:rPr lang="en-US" altLang="zh-CN" sz="3200" b="1" dirty="0" err="1" smtClean="0">
                <a:solidFill>
                  <a:srgbClr val="E46C0A"/>
                </a:solidFill>
                <a:latin typeface="Consolas"/>
                <a:cs typeface="Consolas"/>
              </a:rPr>
              <a:t>chicago,X</a:t>
            </a:r>
            <a:r>
              <a:rPr lang="en-US" altLang="zh-CN" sz="3200" b="1" dirty="0" smtClean="0">
                <a:solidFill>
                  <a:srgbClr val="E46C0A"/>
                </a:solidFill>
                <a:latin typeface="Consolas"/>
                <a:cs typeface="Consolas"/>
              </a:rPr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Why-not </a:t>
            </a:r>
            <a:r>
              <a:rPr lang="en-US" altLang="zh-CN" sz="3200" b="1" dirty="0" smtClean="0">
                <a:solidFill>
                  <a:srgbClr val="E46C0A"/>
                </a:solidFill>
                <a:latin typeface="Consolas"/>
                <a:cs typeface="Consolas"/>
              </a:rPr>
              <a:t>Q(berlin)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Explanation: </a:t>
            </a:r>
            <a:r>
              <a:rPr lang="en-US" altLang="zh-CN" sz="2800" b="1" dirty="0" smtClean="0">
                <a:solidFill>
                  <a:srgbClr val="E46C0A"/>
                </a:solidFill>
                <a:latin typeface="Consolas"/>
                <a:cs typeface="Consolas"/>
              </a:rPr>
              <a:t>r(berlin</a:t>
            </a:r>
            <a:r>
              <a:rPr lang="en-US" altLang="zh-CN" sz="2800" b="1" dirty="0" smtClean="0">
                <a:solidFill>
                  <a:srgbClr val="E46C0A"/>
                </a:solidFill>
                <a:latin typeface="Consolas"/>
                <a:cs typeface="Consolas"/>
              </a:rPr>
              <a:t>)</a:t>
            </a:r>
            <a:endParaRPr lang="en-US" altLang="zh-CN" sz="2800" dirty="0">
              <a:solidFill>
                <a:srgbClr val="E46C0A"/>
              </a:solidFill>
              <a:latin typeface="Consolas"/>
              <a:cs typeface="Consola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Generalized explanation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800" b="1" dirty="0" smtClean="0">
                <a:solidFill>
                  <a:srgbClr val="E46C0A"/>
                </a:solidFill>
                <a:latin typeface="Consolas"/>
                <a:cs typeface="Consolas"/>
              </a:rPr>
              <a:t>r</a:t>
            </a:r>
            <a:r>
              <a:rPr lang="en-US" altLang="zh-CN" sz="2800" b="1" dirty="0" smtClean="0">
                <a:solidFill>
                  <a:srgbClr val="E46C0A"/>
                </a:solidFill>
                <a:latin typeface="Consolas"/>
                <a:cs typeface="Consolas"/>
              </a:rPr>
              <a:t>(</a:t>
            </a:r>
            <a:r>
              <a:rPr lang="en-US" altLang="zh-CN" sz="2800" b="1" dirty="0" err="1" smtClean="0">
                <a:solidFill>
                  <a:srgbClr val="E46C0A"/>
                </a:solidFill>
                <a:latin typeface="Consolas"/>
                <a:cs typeface="Consolas"/>
              </a:rPr>
              <a:t>GermanCity</a:t>
            </a:r>
            <a:r>
              <a:rPr lang="en-US" altLang="zh-CN" sz="2800" b="1" dirty="0" smtClean="0">
                <a:solidFill>
                  <a:srgbClr val="E46C0A"/>
                </a:solidFill>
                <a:latin typeface="Consolas"/>
                <a:cs typeface="Consolas"/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909542"/>
            <a:ext cx="5105400" cy="205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480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General Explanation</a:t>
            </a:r>
            <a:endParaRPr lang="en-US" dirty="0"/>
          </a:p>
        </p:txBody>
      </p:sp>
      <p:sp>
        <p:nvSpPr>
          <p:cNvPr id="9" name="矩形 8"/>
          <p:cNvSpPr/>
          <p:nvPr/>
        </p:nvSpPr>
        <p:spPr>
          <a:xfrm>
            <a:off x="352778" y="1186458"/>
            <a:ext cx="8382000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6331169"/>
            <a:ext cx="838200" cy="501650"/>
          </a:xfrm>
        </p:spPr>
        <p:txBody>
          <a:bodyPr/>
          <a:lstStyle/>
          <a:p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5" name="矩形 8"/>
          <p:cNvSpPr/>
          <p:nvPr/>
        </p:nvSpPr>
        <p:spPr>
          <a:xfrm>
            <a:off x="505178" y="1311056"/>
            <a:ext cx="8382000" cy="477053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Domination Relationship 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altLang="zh-CN" sz="3200" b="1" dirty="0" smtClean="0">
                <a:solidFill>
                  <a:srgbClr val="E46C0A"/>
                </a:solidFill>
                <a:latin typeface="Consolas"/>
                <a:cs typeface="Consolas"/>
              </a:rPr>
              <a:t>r</a:t>
            </a:r>
            <a:r>
              <a:rPr lang="en-US" altLang="zh-CN" sz="3200" b="1" dirty="0">
                <a:solidFill>
                  <a:srgbClr val="E46C0A"/>
                </a:solidFill>
                <a:latin typeface="Consolas"/>
                <a:cs typeface="Consolas"/>
              </a:rPr>
              <a:t>(C</a:t>
            </a:r>
            <a:r>
              <a:rPr lang="en-US" altLang="zh-CN" sz="3200" b="1" baseline="-25000" dirty="0">
                <a:solidFill>
                  <a:srgbClr val="E46C0A"/>
                </a:solidFill>
                <a:latin typeface="Consolas"/>
                <a:cs typeface="Consolas"/>
              </a:rPr>
              <a:t>1</a:t>
            </a:r>
            <a:r>
              <a:rPr lang="en-US" altLang="zh-CN" sz="3200" b="1" dirty="0" smtClean="0">
                <a:solidFill>
                  <a:srgbClr val="E46C0A"/>
                </a:solidFill>
                <a:latin typeface="Consolas"/>
                <a:cs typeface="Consolas"/>
              </a:rPr>
              <a:t>,…,</a:t>
            </a:r>
            <a:r>
              <a:rPr lang="en-US" altLang="zh-CN" sz="3200" b="1" dirty="0" err="1" smtClean="0">
                <a:solidFill>
                  <a:srgbClr val="E46C0A"/>
                </a:solidFill>
                <a:latin typeface="Consolas"/>
                <a:cs typeface="Consolas"/>
              </a:rPr>
              <a:t>C</a:t>
            </a:r>
            <a:r>
              <a:rPr lang="en-US" altLang="zh-CN" sz="3200" b="1" baseline="-25000" dirty="0" err="1" smtClean="0">
                <a:solidFill>
                  <a:srgbClr val="E46C0A"/>
                </a:solidFill>
                <a:latin typeface="Consolas"/>
                <a:cs typeface="Consolas"/>
              </a:rPr>
              <a:t>n</a:t>
            </a:r>
            <a:r>
              <a:rPr lang="en-US" altLang="zh-CN" sz="3200" b="1" dirty="0" smtClean="0">
                <a:solidFill>
                  <a:srgbClr val="E46C0A"/>
                </a:solidFill>
                <a:latin typeface="Consolas"/>
                <a:cs typeface="Consolas"/>
              </a:rPr>
              <a:t>)</a:t>
            </a:r>
            <a:r>
              <a:rPr lang="en-US" altLang="zh-CN" sz="3200" b="1" dirty="0" smtClean="0">
                <a:latin typeface="Consolas"/>
                <a:cs typeface="Consolas"/>
              </a:rPr>
              <a:t>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dominates </a:t>
            </a:r>
            <a:r>
              <a:rPr lang="en-US" altLang="zh-CN" sz="3200" b="1" dirty="0">
                <a:solidFill>
                  <a:srgbClr val="E46C0A"/>
                </a:solidFill>
                <a:latin typeface="Consolas"/>
                <a:cs typeface="Consolas"/>
              </a:rPr>
              <a:t>r</a:t>
            </a:r>
            <a:r>
              <a:rPr lang="en-US" altLang="zh-CN" sz="3200" b="1" dirty="0" smtClean="0">
                <a:solidFill>
                  <a:srgbClr val="E46C0A"/>
                </a:solidFill>
                <a:latin typeface="Consolas"/>
                <a:cs typeface="Consolas"/>
              </a:rPr>
              <a:t>(</a:t>
            </a:r>
            <a:r>
              <a:rPr lang="en-US" altLang="zh-CN" sz="3200" b="1" dirty="0">
                <a:solidFill>
                  <a:srgbClr val="E46C0A"/>
                </a:solidFill>
                <a:latin typeface="Consolas"/>
                <a:cs typeface="Consolas"/>
              </a:rPr>
              <a:t>D</a:t>
            </a:r>
            <a:r>
              <a:rPr lang="en-US" altLang="zh-CN" sz="3200" b="1" baseline="-25000" dirty="0" smtClean="0">
                <a:solidFill>
                  <a:srgbClr val="E46C0A"/>
                </a:solidFill>
                <a:latin typeface="Consolas"/>
                <a:cs typeface="Consolas"/>
              </a:rPr>
              <a:t>1</a:t>
            </a:r>
            <a:r>
              <a:rPr lang="en-US" altLang="zh-CN" sz="3200" b="1" dirty="0" smtClean="0">
                <a:solidFill>
                  <a:srgbClr val="E46C0A"/>
                </a:solidFill>
                <a:latin typeface="Consolas"/>
                <a:cs typeface="Consolas"/>
              </a:rPr>
              <a:t>,…,</a:t>
            </a:r>
            <a:r>
              <a:rPr lang="en-US" altLang="zh-CN" sz="3200" b="1" dirty="0" err="1" smtClean="0">
                <a:solidFill>
                  <a:srgbClr val="E46C0A"/>
                </a:solidFill>
                <a:latin typeface="Consolas"/>
                <a:cs typeface="Consolas"/>
              </a:rPr>
              <a:t>D</a:t>
            </a:r>
            <a:r>
              <a:rPr lang="en-US" altLang="zh-CN" sz="3200" b="1" baseline="-25000" dirty="0" err="1" smtClean="0">
                <a:solidFill>
                  <a:srgbClr val="E46C0A"/>
                </a:solidFill>
                <a:latin typeface="Consolas"/>
                <a:cs typeface="Consolas"/>
              </a:rPr>
              <a:t>n</a:t>
            </a:r>
            <a:r>
              <a:rPr lang="en-US" altLang="zh-CN" sz="3200" b="1" dirty="0" smtClean="0">
                <a:solidFill>
                  <a:srgbClr val="E46C0A"/>
                </a:solidFill>
                <a:latin typeface="Consolas"/>
                <a:cs typeface="Consolas"/>
              </a:rPr>
              <a:t>)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for all </a:t>
            </a:r>
            <a:r>
              <a:rPr lang="en-US" altLang="zh-CN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3200" b="1" dirty="0" err="1" smtClean="0">
                <a:solidFill>
                  <a:srgbClr val="E46C0A"/>
                </a:solidFill>
                <a:latin typeface="Consolas"/>
                <a:cs typeface="Consolas"/>
              </a:rPr>
              <a:t>C</a:t>
            </a:r>
            <a:r>
              <a:rPr lang="en-US" altLang="zh-CN" sz="3200" b="1" baseline="-25000" dirty="0" err="1">
                <a:solidFill>
                  <a:srgbClr val="E46C0A"/>
                </a:solidFill>
                <a:latin typeface="Consolas"/>
                <a:cs typeface="Consolas"/>
              </a:rPr>
              <a:t>i</a:t>
            </a:r>
            <a:r>
              <a:rPr lang="en-US" altLang="zh-CN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subsumes </a:t>
            </a:r>
            <a:r>
              <a:rPr lang="en-US" altLang="zh-CN" sz="3200" b="1" dirty="0" smtClean="0">
                <a:solidFill>
                  <a:srgbClr val="E46C0A"/>
                </a:solidFill>
                <a:latin typeface="Consolas"/>
                <a:cs typeface="Consolas"/>
              </a:rPr>
              <a:t>D</a:t>
            </a:r>
            <a:r>
              <a:rPr lang="en-US" altLang="zh-CN" sz="3200" b="1" baseline="-25000" dirty="0" smtClean="0">
                <a:solidFill>
                  <a:srgbClr val="E46C0A"/>
                </a:solidFill>
                <a:latin typeface="Consolas"/>
                <a:cs typeface="Consolas"/>
              </a:rPr>
              <a:t>i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 exists </a:t>
            </a:r>
            <a:r>
              <a:rPr lang="en-US" altLang="zh-CN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3200" b="1" dirty="0" err="1">
                <a:solidFill>
                  <a:srgbClr val="E46C0A"/>
                </a:solidFill>
                <a:latin typeface="Consolas"/>
                <a:cs typeface="Consolas"/>
              </a:rPr>
              <a:t>C</a:t>
            </a:r>
            <a:r>
              <a:rPr lang="en-US" altLang="zh-CN" sz="3200" b="1" baseline="-25000" dirty="0" err="1">
                <a:solidFill>
                  <a:srgbClr val="E46C0A"/>
                </a:solidFill>
                <a:latin typeface="Consolas"/>
                <a:cs typeface="Consolas"/>
              </a:rPr>
              <a:t>i</a:t>
            </a:r>
            <a:r>
              <a:rPr lang="en-US" altLang="zh-CN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strictly subsumes </a:t>
            </a:r>
            <a:r>
              <a:rPr lang="en-US" altLang="zh-CN" sz="3200" b="1" dirty="0" smtClean="0">
                <a:solidFill>
                  <a:srgbClr val="E46C0A"/>
                </a:solidFill>
                <a:latin typeface="Consolas"/>
                <a:cs typeface="Consolas"/>
              </a:rPr>
              <a:t>D</a:t>
            </a:r>
            <a:r>
              <a:rPr lang="en-US" altLang="zh-CN" sz="3200" b="1" baseline="-25000" dirty="0" smtClean="0">
                <a:solidFill>
                  <a:srgbClr val="E46C0A"/>
                </a:solidFill>
                <a:latin typeface="Consolas"/>
                <a:cs typeface="Consolas"/>
              </a:rPr>
              <a:t>i</a:t>
            </a:r>
            <a:endParaRPr lang="en-US" altLang="zh-CN" sz="3200" b="1" dirty="0">
              <a:solidFill>
                <a:srgbClr val="E46C0A"/>
              </a:solidFill>
              <a:latin typeface="Consolas"/>
              <a:cs typeface="Consola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Most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eneral Explanation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dominated by any other explanation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most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explanation: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800" b="1" dirty="0" smtClean="0">
                <a:solidFill>
                  <a:srgbClr val="E46C0A"/>
                </a:solidFill>
                <a:latin typeface="Consolas"/>
                <a:cs typeface="Consolas"/>
              </a:rPr>
              <a:t>r(</a:t>
            </a:r>
            <a:r>
              <a:rPr lang="en-US" altLang="zh-CN" sz="2800" b="1" dirty="0" err="1" smtClean="0">
                <a:solidFill>
                  <a:srgbClr val="E46C0A"/>
                </a:solidFill>
                <a:latin typeface="Consolas"/>
                <a:cs typeface="Consolas"/>
              </a:rPr>
              <a:t>EuropeanCity</a:t>
            </a:r>
            <a:r>
              <a:rPr lang="en-US" altLang="zh-CN" sz="2800" b="1" dirty="0">
                <a:solidFill>
                  <a:srgbClr val="E46C0A"/>
                </a:solidFill>
                <a:latin typeface="Consolas"/>
                <a:cs typeface="Consolas"/>
              </a:rPr>
              <a:t>)</a:t>
            </a:r>
            <a:endParaRPr lang="en-US" altLang="zh-CN" sz="2800" dirty="0">
              <a:solidFill>
                <a:srgbClr val="E46C0A"/>
              </a:solidFill>
              <a:latin typeface="Consolas"/>
              <a:cs typeface="Consola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5715000"/>
            <a:ext cx="3603849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11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273175"/>
            <a:ext cx="7772400" cy="1470025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533400" y="3048000"/>
            <a:ext cx="7772400" cy="3108325"/>
          </a:xfrm>
        </p:spPr>
        <p:txBody>
          <a:bodyPr>
            <a:normAutofit fontScale="25000" lnSpcReduction="20000"/>
          </a:bodyPr>
          <a:lstStyle/>
          <a:p>
            <a:pPr marL="514350" indent="-514350" algn="l">
              <a:buFont typeface="+mj-ea"/>
              <a:buAutoNum type="circleNumDbPlain"/>
            </a:pPr>
            <a:r>
              <a:rPr lang="en-US" altLang="zh-CN" sz="11200" dirty="0">
                <a:solidFill>
                  <a:schemeClr val="tx1"/>
                </a:solidFill>
              </a:rPr>
              <a:t>Introduction </a:t>
            </a:r>
            <a:endParaRPr lang="en-US" altLang="zh-CN" sz="11200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ea"/>
              <a:buAutoNum type="circleNumDbPlain"/>
            </a:pPr>
            <a:r>
              <a:rPr lang="en-US" altLang="zh-CN" sz="11200" dirty="0" smtClean="0">
                <a:solidFill>
                  <a:srgbClr val="000000"/>
                </a:solidFill>
              </a:rPr>
              <a:t>Approach</a:t>
            </a:r>
          </a:p>
          <a:p>
            <a:pPr marL="514350" indent="-514350" algn="l">
              <a:buFont typeface="+mj-ea"/>
              <a:buAutoNum type="circleNumDbPlain"/>
            </a:pPr>
            <a:r>
              <a:rPr lang="en-US" altLang="zh-CN" sz="11200" dirty="0" smtClean="0">
                <a:solidFill>
                  <a:schemeClr val="tx1"/>
                </a:solidFill>
              </a:rPr>
              <a:t>Explanations</a:t>
            </a:r>
          </a:p>
          <a:p>
            <a:pPr marL="514350" indent="-514350" algn="l">
              <a:buFont typeface="+mj-ea"/>
              <a:buAutoNum type="circleNumDbPlain"/>
            </a:pPr>
            <a:r>
              <a:rPr lang="en-US" altLang="zh-CN" sz="11200" dirty="0" smtClean="0">
                <a:solidFill>
                  <a:schemeClr val="tx1"/>
                </a:solidFill>
              </a:rPr>
              <a:t>Generalized Explanations</a:t>
            </a:r>
          </a:p>
          <a:p>
            <a:pPr marL="514350" indent="-514350" algn="l">
              <a:buFont typeface="+mj-ea"/>
              <a:buAutoNum type="circleNumDbPlain"/>
            </a:pPr>
            <a:r>
              <a:rPr lang="en-US" altLang="zh-CN" sz="11200" b="1" dirty="0" smtClean="0">
                <a:solidFill>
                  <a:srgbClr val="31859C"/>
                </a:solidFill>
              </a:rPr>
              <a:t>Computing Explanations with </a:t>
            </a:r>
            <a:r>
              <a:rPr lang="en-US" altLang="zh-CN" sz="11200" b="1" dirty="0" err="1" smtClean="0">
                <a:solidFill>
                  <a:srgbClr val="31859C"/>
                </a:solidFill>
              </a:rPr>
              <a:t>Datalog</a:t>
            </a:r>
            <a:endParaRPr lang="en-US" altLang="zh-CN" sz="11200" b="1" dirty="0">
              <a:solidFill>
                <a:srgbClr val="31859C"/>
              </a:solidFill>
            </a:endParaRPr>
          </a:p>
          <a:p>
            <a:pPr marL="514350" indent="-514350" algn="l">
              <a:buFont typeface="+mj-ea"/>
              <a:buAutoNum type="circleNumDbPlain"/>
            </a:pPr>
            <a:r>
              <a:rPr lang="en-US" altLang="zh-CN" sz="11200" dirty="0" smtClean="0">
                <a:solidFill>
                  <a:schemeClr val="tx1"/>
                </a:solidFill>
              </a:rPr>
              <a:t>Conclusions </a:t>
            </a:r>
            <a:r>
              <a:rPr lang="en-US" altLang="zh-CN" sz="11200" dirty="0">
                <a:solidFill>
                  <a:schemeClr val="tx1"/>
                </a:solidFill>
              </a:rPr>
              <a:t>and </a:t>
            </a:r>
            <a:r>
              <a:rPr lang="en-US" altLang="zh-CN" sz="11200" dirty="0" smtClean="0">
                <a:solidFill>
                  <a:schemeClr val="tx1"/>
                </a:solidFill>
              </a:rPr>
              <a:t>Future </a:t>
            </a:r>
            <a:r>
              <a:rPr lang="en-US" altLang="zh-CN" sz="11200" dirty="0">
                <a:solidFill>
                  <a:schemeClr val="tx1"/>
                </a:solidFill>
              </a:rPr>
              <a:t>W</a:t>
            </a:r>
            <a:r>
              <a:rPr lang="en-US" altLang="zh-CN" sz="11200" dirty="0" smtClean="0">
                <a:solidFill>
                  <a:schemeClr val="tx1"/>
                </a:solidFill>
              </a:rPr>
              <a:t>ork</a:t>
            </a:r>
            <a:endParaRPr lang="en-US" altLang="zh-CN" sz="11200" dirty="0">
              <a:solidFill>
                <a:schemeClr val="tx1"/>
              </a:solidFill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95122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Datalog</a:t>
            </a:r>
            <a:r>
              <a:rPr lang="en-US" dirty="0" smtClean="0"/>
              <a:t> Implementation</a:t>
            </a:r>
            <a:endParaRPr lang="en-US" dirty="0"/>
          </a:p>
        </p:txBody>
      </p:sp>
      <p:sp>
        <p:nvSpPr>
          <p:cNvPr id="9" name="矩形 8"/>
          <p:cNvSpPr/>
          <p:nvPr/>
        </p:nvSpPr>
        <p:spPr>
          <a:xfrm>
            <a:off x="352778" y="1186458"/>
            <a:ext cx="8382000" cy="532453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514350" indent="-514350">
              <a:buFont typeface="+mj-ea"/>
              <a:buAutoNum type="circleNumDbPlain"/>
            </a:pPr>
            <a:r>
              <a:rPr lang="en-US" sz="3200" dirty="0" smtClean="0"/>
              <a:t>Rules for checking </a:t>
            </a:r>
            <a:r>
              <a:rPr lang="en-US" sz="3200" dirty="0" err="1" smtClean="0"/>
              <a:t>subsumption</a:t>
            </a:r>
            <a:r>
              <a:rPr lang="en-US" sz="3200" dirty="0" smtClean="0"/>
              <a:t> and domination of concept tuples</a:t>
            </a:r>
          </a:p>
          <a:p>
            <a:pPr marL="514350" indent="-514350">
              <a:buFont typeface="+mj-ea"/>
              <a:buAutoNum type="circleNumDbPlain"/>
            </a:pPr>
            <a:endParaRPr lang="en-US" sz="3200" dirty="0" smtClean="0"/>
          </a:p>
          <a:p>
            <a:pPr marL="514350" indent="-514350">
              <a:buFont typeface="+mj-ea"/>
              <a:buAutoNum type="circleNumDbPlain"/>
            </a:pPr>
            <a:r>
              <a:rPr lang="en-US" sz="3200" dirty="0" smtClean="0"/>
              <a:t>Rules for successful and failed rule derivations</a:t>
            </a:r>
          </a:p>
          <a:p>
            <a:pPr marL="971550" lvl="1" indent="-514350">
              <a:buFont typeface="Arial"/>
              <a:buChar char="•"/>
            </a:pPr>
            <a:r>
              <a:rPr lang="en-US" sz="3200" dirty="0" smtClean="0"/>
              <a:t>Return variable bindings</a:t>
            </a:r>
          </a:p>
          <a:p>
            <a:pPr marL="971550" lvl="1" indent="-514350">
              <a:buFont typeface="Arial"/>
              <a:buChar char="•"/>
            </a:pPr>
            <a:endParaRPr lang="en-US" sz="3200" dirty="0" smtClean="0"/>
          </a:p>
          <a:p>
            <a:pPr marL="514350" indent="-514350">
              <a:buFont typeface="+mj-ea"/>
              <a:buAutoNum type="circleNumDbPlain"/>
            </a:pPr>
            <a:r>
              <a:rPr lang="en-US" sz="3200" dirty="0" smtClean="0"/>
              <a:t>Rules that model explanations, generalization, and most general explanations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6331169"/>
            <a:ext cx="838200" cy="501650"/>
          </a:xfrm>
        </p:spPr>
        <p:txBody>
          <a:bodyPr/>
          <a:lstStyle/>
          <a:p>
            <a:r>
              <a:rPr lang="en-US" dirty="0" smtClean="0"/>
              <a:t>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775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22950" indent="-742950">
              <a:buFont typeface="+mj-ea"/>
              <a:buAutoNum type="circleNumDbPlain"/>
            </a:pPr>
            <a:r>
              <a:rPr lang="en-US" dirty="0" smtClean="0"/>
              <a:t>Modeling </a:t>
            </a:r>
            <a:r>
              <a:rPr lang="en-US" dirty="0" err="1" smtClean="0"/>
              <a:t>Subsumption</a:t>
            </a:r>
            <a:endParaRPr lang="en-US" dirty="0"/>
          </a:p>
        </p:txBody>
      </p:sp>
      <p:sp>
        <p:nvSpPr>
          <p:cNvPr id="9" name="矩形 8"/>
          <p:cNvSpPr/>
          <p:nvPr/>
        </p:nvSpPr>
        <p:spPr>
          <a:xfrm>
            <a:off x="352778" y="1186458"/>
            <a:ext cx="8382000" cy="520142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514350" indent="-514350">
              <a:buFont typeface="Arial"/>
              <a:buChar char="•"/>
            </a:pPr>
            <a:r>
              <a:rPr lang="en-US" sz="3200" b="1" dirty="0" smtClean="0"/>
              <a:t>Basic concepts and concepts</a:t>
            </a:r>
          </a:p>
          <a:p>
            <a:pPr lvl="1"/>
            <a:r>
              <a:rPr lang="en-US" sz="2400" b="1" dirty="0" err="1" smtClean="0">
                <a:solidFill>
                  <a:srgbClr val="E46C0A"/>
                </a:solidFill>
                <a:latin typeface="Consolas"/>
                <a:cs typeface="Consolas"/>
              </a:rPr>
              <a:t>isBasicConcept</a:t>
            </a:r>
            <a:r>
              <a:rPr lang="en-US" sz="2400" b="1" dirty="0" smtClean="0">
                <a:solidFill>
                  <a:srgbClr val="E46C0A"/>
                </a:solidFill>
                <a:latin typeface="Consolas"/>
                <a:cs typeface="Consolas"/>
              </a:rPr>
              <a:t>(X) :- Train(X,Y).</a:t>
            </a:r>
          </a:p>
          <a:p>
            <a:pPr lvl="1"/>
            <a:r>
              <a:rPr lang="en-US" sz="2400" b="1" dirty="0" err="1" smtClean="0">
                <a:solidFill>
                  <a:srgbClr val="E46C0A"/>
                </a:solidFill>
                <a:latin typeface="Consolas"/>
                <a:cs typeface="Consolas"/>
              </a:rPr>
              <a:t>isConcept</a:t>
            </a:r>
            <a:r>
              <a:rPr lang="en-US" sz="2400" b="1" dirty="0" smtClean="0">
                <a:solidFill>
                  <a:srgbClr val="E46C0A"/>
                </a:solidFill>
                <a:latin typeface="Consolas"/>
                <a:cs typeface="Consolas"/>
              </a:rPr>
              <a:t>(X) :- </a:t>
            </a:r>
            <a:r>
              <a:rPr lang="en-US" sz="2400" b="1" dirty="0" err="1" smtClean="0">
                <a:solidFill>
                  <a:srgbClr val="E46C0A"/>
                </a:solidFill>
                <a:latin typeface="Consolas"/>
                <a:cs typeface="Consolas"/>
              </a:rPr>
              <a:t>isBasicConcept</a:t>
            </a:r>
            <a:r>
              <a:rPr lang="en-US" sz="2400" b="1" dirty="0" smtClean="0">
                <a:solidFill>
                  <a:srgbClr val="E46C0A"/>
                </a:solidFill>
                <a:latin typeface="Consolas"/>
                <a:cs typeface="Consolas"/>
              </a:rPr>
              <a:t>(X).</a:t>
            </a:r>
          </a:p>
          <a:p>
            <a:pPr lvl="1"/>
            <a:r>
              <a:rPr lang="en-US" sz="2400" b="1" dirty="0" err="1" smtClean="0">
                <a:solidFill>
                  <a:srgbClr val="E46C0A"/>
                </a:solidFill>
                <a:latin typeface="Consolas"/>
                <a:cs typeface="Consolas"/>
              </a:rPr>
              <a:t>isConcept</a:t>
            </a:r>
            <a:r>
              <a:rPr lang="en-US" sz="2400" b="1" dirty="0" smtClean="0">
                <a:solidFill>
                  <a:srgbClr val="E46C0A"/>
                </a:solidFill>
                <a:latin typeface="Consolas"/>
                <a:cs typeface="Consolas"/>
              </a:rPr>
              <a:t>(</a:t>
            </a:r>
            <a:r>
              <a:rPr lang="en-US" sz="2400" b="1" dirty="0" err="1" smtClean="0">
                <a:solidFill>
                  <a:srgbClr val="E46C0A"/>
                </a:solidFill>
                <a:latin typeface="Consolas"/>
                <a:cs typeface="Consolas"/>
              </a:rPr>
              <a:t>EuropeanCity</a:t>
            </a:r>
            <a:r>
              <a:rPr lang="en-US" sz="2400" b="1" dirty="0" smtClean="0">
                <a:solidFill>
                  <a:srgbClr val="E46C0A"/>
                </a:solidFill>
                <a:latin typeface="Consolas"/>
                <a:cs typeface="Consolas"/>
              </a:rPr>
              <a:t>).</a:t>
            </a:r>
          </a:p>
          <a:p>
            <a:pPr marL="514350" indent="-514350">
              <a:buFont typeface="Arial"/>
              <a:buChar char="•"/>
            </a:pPr>
            <a:r>
              <a:rPr lang="en-US" sz="3200" b="1" dirty="0" err="1" smtClean="0"/>
              <a:t>Subsumption</a:t>
            </a:r>
            <a:r>
              <a:rPr lang="en-US" sz="3200" b="1" dirty="0" smtClean="0"/>
              <a:t> (inclusion dependencies)</a:t>
            </a:r>
          </a:p>
          <a:p>
            <a:pPr lvl="1"/>
            <a:r>
              <a:rPr lang="en-US" sz="2400" b="1" dirty="0" smtClean="0">
                <a:solidFill>
                  <a:srgbClr val="E46C0A"/>
                </a:solidFill>
                <a:latin typeface="Consolas"/>
                <a:cs typeface="Consolas"/>
              </a:rPr>
              <a:t>subsumes(</a:t>
            </a:r>
            <a:r>
              <a:rPr lang="en-US" sz="2400" b="1" dirty="0" err="1" smtClean="0">
                <a:solidFill>
                  <a:srgbClr val="E46C0A"/>
                </a:solidFill>
                <a:latin typeface="Consolas"/>
                <a:cs typeface="Consolas"/>
              </a:rPr>
              <a:t>GermanCity,EuropeanCity</a:t>
            </a:r>
            <a:r>
              <a:rPr lang="en-US" sz="2400" b="1" dirty="0" smtClean="0">
                <a:solidFill>
                  <a:srgbClr val="E46C0A"/>
                </a:solidFill>
                <a:latin typeface="Consolas"/>
                <a:cs typeface="Consolas"/>
              </a:rPr>
              <a:t>).</a:t>
            </a:r>
          </a:p>
          <a:p>
            <a:pPr lvl="1"/>
            <a:r>
              <a:rPr lang="en-US" sz="2400" b="1" dirty="0" smtClean="0">
                <a:solidFill>
                  <a:srgbClr val="E46C0A"/>
                </a:solidFill>
                <a:latin typeface="Consolas"/>
                <a:cs typeface="Consolas"/>
              </a:rPr>
              <a:t>subsumes(</a:t>
            </a:r>
            <a:r>
              <a:rPr lang="en-US" sz="2400" b="1" dirty="0" err="1" smtClean="0">
                <a:solidFill>
                  <a:srgbClr val="E46C0A"/>
                </a:solidFill>
                <a:latin typeface="Consolas"/>
                <a:cs typeface="Consolas"/>
              </a:rPr>
              <a:t>X,GermanCity</a:t>
            </a:r>
            <a:r>
              <a:rPr lang="en-US" sz="2400" b="1" dirty="0" smtClean="0">
                <a:solidFill>
                  <a:srgbClr val="E46C0A"/>
                </a:solidFill>
                <a:latin typeface="Consolas"/>
                <a:cs typeface="Consolas"/>
              </a:rPr>
              <a:t>) :- city(</a:t>
            </a:r>
            <a:r>
              <a:rPr lang="en-US" sz="2400" b="1" dirty="0" err="1" smtClean="0">
                <a:solidFill>
                  <a:srgbClr val="E46C0A"/>
                </a:solidFill>
                <a:latin typeface="Consolas"/>
                <a:cs typeface="Consolas"/>
              </a:rPr>
              <a:t>X,germany</a:t>
            </a:r>
            <a:r>
              <a:rPr lang="en-US" sz="2400" b="1" dirty="0" smtClean="0">
                <a:solidFill>
                  <a:srgbClr val="E46C0A"/>
                </a:solidFill>
                <a:latin typeface="Consolas"/>
                <a:cs typeface="Consolas"/>
              </a:rPr>
              <a:t>).</a:t>
            </a:r>
          </a:p>
          <a:p>
            <a:pPr marL="514350" indent="-514350">
              <a:buFont typeface="Arial"/>
              <a:buChar char="•"/>
            </a:pPr>
            <a:r>
              <a:rPr lang="en-US" sz="3200" b="1" dirty="0" smtClean="0"/>
              <a:t>Transitive closure</a:t>
            </a:r>
          </a:p>
          <a:p>
            <a:pPr lvl="1"/>
            <a:r>
              <a:rPr lang="en-US" sz="2400" b="1" dirty="0" smtClean="0">
                <a:solidFill>
                  <a:srgbClr val="E46C0A"/>
                </a:solidFill>
                <a:latin typeface="Consolas"/>
                <a:cs typeface="Consolas"/>
              </a:rPr>
              <a:t>subsumes(X,Y) :- subsumes(X,Z), subsumes(Z,Y).</a:t>
            </a:r>
          </a:p>
          <a:p>
            <a:pPr marL="514350" indent="-514350">
              <a:buFont typeface="Arial"/>
              <a:buChar char="•"/>
            </a:pPr>
            <a:r>
              <a:rPr lang="en-US" sz="3200" b="1" dirty="0" smtClean="0"/>
              <a:t>Non-strict version</a:t>
            </a:r>
          </a:p>
          <a:p>
            <a:pPr lvl="1"/>
            <a:r>
              <a:rPr lang="en-US" sz="2400" b="1" dirty="0" err="1" smtClean="0">
                <a:solidFill>
                  <a:srgbClr val="E46C0A"/>
                </a:solidFill>
                <a:latin typeface="Consolas"/>
                <a:cs typeface="Consolas"/>
              </a:rPr>
              <a:t>subsumesEqual</a:t>
            </a:r>
            <a:r>
              <a:rPr lang="en-US" sz="2400" b="1" dirty="0" smtClean="0">
                <a:solidFill>
                  <a:srgbClr val="E46C0A"/>
                </a:solidFill>
                <a:latin typeface="Consolas"/>
                <a:cs typeface="Consolas"/>
              </a:rPr>
              <a:t>(X,X) :- </a:t>
            </a:r>
            <a:r>
              <a:rPr lang="en-US" sz="2400" b="1" dirty="0" err="1" smtClean="0">
                <a:solidFill>
                  <a:srgbClr val="E46C0A"/>
                </a:solidFill>
                <a:latin typeface="Consolas"/>
                <a:cs typeface="Consolas"/>
              </a:rPr>
              <a:t>isConcept</a:t>
            </a:r>
            <a:r>
              <a:rPr lang="en-US" sz="2400" b="1" dirty="0" smtClean="0">
                <a:solidFill>
                  <a:srgbClr val="E46C0A"/>
                </a:solidFill>
                <a:latin typeface="Consolas"/>
                <a:cs typeface="Consolas"/>
              </a:rPr>
              <a:t>(X).</a:t>
            </a:r>
          </a:p>
          <a:p>
            <a:pPr lvl="1"/>
            <a:r>
              <a:rPr lang="en-US" sz="2400" b="1" dirty="0" err="1" smtClean="0">
                <a:solidFill>
                  <a:srgbClr val="E46C0A"/>
                </a:solidFill>
                <a:latin typeface="Consolas"/>
                <a:cs typeface="Consolas"/>
              </a:rPr>
              <a:t>subsumesEqual</a:t>
            </a:r>
            <a:r>
              <a:rPr lang="en-US" sz="2400" b="1" dirty="0" smtClean="0">
                <a:solidFill>
                  <a:srgbClr val="E46C0A"/>
                </a:solidFill>
                <a:latin typeface="Consolas"/>
                <a:cs typeface="Consolas"/>
              </a:rPr>
              <a:t>(X,Y) :- subsumes(X,Y).</a:t>
            </a:r>
          </a:p>
        </p:txBody>
      </p:sp>
      <p:sp>
        <p:nvSpPr>
          <p:cNvPr id="1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6331169"/>
            <a:ext cx="838200" cy="501650"/>
          </a:xfrm>
        </p:spPr>
        <p:txBody>
          <a:bodyPr/>
          <a:lstStyle/>
          <a:p>
            <a:r>
              <a:rPr lang="en-US" dirty="0" smtClean="0"/>
              <a:t>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998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22950" indent="-742950">
              <a:buFont typeface="+mj-ea"/>
              <a:buAutoNum type="circleNumDbPlain" startAt="2"/>
            </a:pPr>
            <a:r>
              <a:rPr lang="en-US" dirty="0" smtClean="0"/>
              <a:t>Capture </a:t>
            </a:r>
            <a:r>
              <a:rPr lang="en-US" dirty="0"/>
              <a:t>R</a:t>
            </a:r>
            <a:r>
              <a:rPr lang="en-US" dirty="0" smtClean="0"/>
              <a:t>ule Derivations</a:t>
            </a:r>
            <a:endParaRPr lang="en-US" dirty="0"/>
          </a:p>
        </p:txBody>
      </p:sp>
      <p:sp>
        <p:nvSpPr>
          <p:cNvPr id="9" name="矩形 8"/>
          <p:cNvSpPr/>
          <p:nvPr/>
        </p:nvSpPr>
        <p:spPr>
          <a:xfrm>
            <a:off x="352778" y="1186458"/>
            <a:ext cx="8382000" cy="778674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514350" indent="-514350">
              <a:buFont typeface="Arial"/>
              <a:buChar char="•"/>
            </a:pPr>
            <a:r>
              <a:rPr lang="en-US" sz="3200" dirty="0" smtClean="0"/>
              <a:t>Rule </a:t>
            </a:r>
            <a:r>
              <a:rPr lang="en-US" sz="2400" b="1" dirty="0" smtClean="0">
                <a:solidFill>
                  <a:srgbClr val="E46C0A"/>
                </a:solidFill>
                <a:latin typeface="Consolas"/>
                <a:cs typeface="Consolas"/>
              </a:rPr>
              <a:t>r</a:t>
            </a:r>
            <a:r>
              <a:rPr lang="en-US" sz="2400" b="1" baseline="-25000" dirty="0" smtClean="0">
                <a:solidFill>
                  <a:srgbClr val="E46C0A"/>
                </a:solidFill>
                <a:latin typeface="Consolas"/>
                <a:cs typeface="Consolas"/>
              </a:rPr>
              <a:t>1</a:t>
            </a:r>
            <a:r>
              <a:rPr lang="en-US" sz="2400" b="1" dirty="0" smtClean="0">
                <a:solidFill>
                  <a:srgbClr val="E46C0A"/>
                </a:solidFill>
                <a:latin typeface="Consolas"/>
                <a:cs typeface="Consolas"/>
              </a:rPr>
              <a:t>:2hop(X,Y) :- Train(X,Z), Train(Z,Y).</a:t>
            </a:r>
            <a:endParaRPr lang="en-US" sz="2400" b="1" dirty="0">
              <a:solidFill>
                <a:srgbClr val="E46C0A"/>
              </a:solidFill>
              <a:latin typeface="Consolas"/>
              <a:cs typeface="Consolas"/>
            </a:endParaRPr>
          </a:p>
          <a:p>
            <a:pPr marL="514350" indent="-514350">
              <a:buFont typeface="Arial"/>
              <a:buChar char="•"/>
            </a:pPr>
            <a:r>
              <a:rPr lang="en-US" sz="3200" b="1" dirty="0" smtClean="0"/>
              <a:t>Success and failure rules</a:t>
            </a:r>
          </a:p>
          <a:p>
            <a:r>
              <a:rPr lang="en-US" sz="2800" b="1" dirty="0" smtClean="0">
                <a:solidFill>
                  <a:srgbClr val="E46C0A"/>
                </a:solidFill>
                <a:latin typeface="Consolas"/>
                <a:cs typeface="Consolas"/>
              </a:rPr>
              <a:t>r</a:t>
            </a:r>
            <a:r>
              <a:rPr lang="en-US" sz="2800" b="1" baseline="-25000" dirty="0" smtClean="0">
                <a:solidFill>
                  <a:srgbClr val="E46C0A"/>
                </a:solidFill>
                <a:latin typeface="Consolas"/>
                <a:cs typeface="Consolas"/>
              </a:rPr>
              <a:t>1</a:t>
            </a:r>
            <a:r>
              <a:rPr lang="en-US" sz="2800" b="1" dirty="0" smtClean="0">
                <a:solidFill>
                  <a:srgbClr val="E46C0A"/>
                </a:solidFill>
                <a:latin typeface="Consolas"/>
                <a:cs typeface="Consolas"/>
              </a:rPr>
              <a:t>_success(</a:t>
            </a:r>
            <a:r>
              <a:rPr lang="en-US" sz="2800" b="1" dirty="0">
                <a:solidFill>
                  <a:srgbClr val="E46C0A"/>
                </a:solidFill>
                <a:latin typeface="Consolas"/>
                <a:cs typeface="Consolas"/>
              </a:rPr>
              <a:t>X,</a:t>
            </a:r>
            <a:r>
              <a:rPr lang="en-US" sz="2800" b="1" dirty="0" smtClean="0">
                <a:solidFill>
                  <a:srgbClr val="E46C0A"/>
                </a:solidFill>
                <a:latin typeface="Consolas"/>
                <a:cs typeface="Consolas"/>
              </a:rPr>
              <a:t>Y,Z) </a:t>
            </a:r>
            <a:r>
              <a:rPr lang="en-US" sz="2800" b="1" dirty="0">
                <a:solidFill>
                  <a:srgbClr val="E46C0A"/>
                </a:solidFill>
                <a:latin typeface="Consolas"/>
                <a:cs typeface="Consolas"/>
              </a:rPr>
              <a:t>:- Train(X,Z)</a:t>
            </a:r>
            <a:r>
              <a:rPr lang="en-US" sz="2800" b="1" dirty="0" smtClean="0">
                <a:solidFill>
                  <a:srgbClr val="E46C0A"/>
                </a:solidFill>
                <a:latin typeface="Consolas"/>
                <a:cs typeface="Consolas"/>
              </a:rPr>
              <a:t>,</a:t>
            </a:r>
          </a:p>
          <a:p>
            <a:r>
              <a:rPr lang="en-US" sz="2800" b="1" dirty="0" smtClean="0">
                <a:solidFill>
                  <a:srgbClr val="E46C0A"/>
                </a:solidFill>
                <a:latin typeface="Consolas"/>
                <a:cs typeface="Consolas"/>
              </a:rPr>
              <a:t>                     Train</a:t>
            </a:r>
            <a:r>
              <a:rPr lang="en-US" sz="2800" b="1" dirty="0">
                <a:solidFill>
                  <a:srgbClr val="E46C0A"/>
                </a:solidFill>
                <a:latin typeface="Consolas"/>
                <a:cs typeface="Consolas"/>
              </a:rPr>
              <a:t>(Z,Y).</a:t>
            </a:r>
          </a:p>
          <a:p>
            <a:r>
              <a:rPr lang="en-US" sz="2800" b="1" dirty="0" smtClean="0">
                <a:solidFill>
                  <a:srgbClr val="E46C0A"/>
                </a:solidFill>
                <a:latin typeface="Consolas"/>
                <a:cs typeface="Consolas"/>
              </a:rPr>
              <a:t>r</a:t>
            </a:r>
            <a:r>
              <a:rPr lang="en-US" sz="2800" b="1" baseline="-25000" dirty="0" smtClean="0">
                <a:solidFill>
                  <a:srgbClr val="E46C0A"/>
                </a:solidFill>
                <a:latin typeface="Consolas"/>
                <a:cs typeface="Consolas"/>
              </a:rPr>
              <a:t>1</a:t>
            </a:r>
            <a:r>
              <a:rPr lang="en-US" sz="2800" b="1" dirty="0" smtClean="0">
                <a:solidFill>
                  <a:srgbClr val="E46C0A"/>
                </a:solidFill>
                <a:latin typeface="Consolas"/>
                <a:cs typeface="Consolas"/>
              </a:rPr>
              <a:t>_fail(</a:t>
            </a:r>
            <a:r>
              <a:rPr lang="en-US" sz="2800" b="1" dirty="0">
                <a:solidFill>
                  <a:srgbClr val="E46C0A"/>
                </a:solidFill>
                <a:latin typeface="Consolas"/>
                <a:cs typeface="Consolas"/>
              </a:rPr>
              <a:t>X,Y,Z) :- </a:t>
            </a:r>
            <a:r>
              <a:rPr lang="en-US" sz="2800" b="1" dirty="0" err="1" smtClean="0">
                <a:solidFill>
                  <a:srgbClr val="E46C0A"/>
                </a:solidFill>
                <a:latin typeface="Consolas"/>
                <a:cs typeface="Consolas"/>
              </a:rPr>
              <a:t>isBasicConcept</a:t>
            </a:r>
            <a:r>
              <a:rPr lang="en-US" sz="2800" b="1" dirty="0" smtClean="0">
                <a:solidFill>
                  <a:srgbClr val="E46C0A"/>
                </a:solidFill>
                <a:latin typeface="Consolas"/>
                <a:cs typeface="Consolas"/>
              </a:rPr>
              <a:t>(X), </a:t>
            </a:r>
          </a:p>
          <a:p>
            <a:r>
              <a:rPr lang="en-US" sz="2800" b="1" dirty="0">
                <a:solidFill>
                  <a:srgbClr val="E46C0A"/>
                </a:solidFill>
                <a:latin typeface="Consolas"/>
                <a:cs typeface="Consolas"/>
              </a:rPr>
              <a:t>	</a:t>
            </a:r>
            <a:r>
              <a:rPr lang="en-US" sz="2800" b="1" dirty="0" smtClean="0">
                <a:solidFill>
                  <a:srgbClr val="E46C0A"/>
                </a:solidFill>
                <a:latin typeface="Consolas"/>
                <a:cs typeface="Consolas"/>
              </a:rPr>
              <a:t>	</a:t>
            </a:r>
            <a:r>
              <a:rPr lang="en-US" sz="2800" b="1" dirty="0" err="1" smtClean="0">
                <a:solidFill>
                  <a:srgbClr val="E46C0A"/>
                </a:solidFill>
                <a:latin typeface="Consolas"/>
                <a:cs typeface="Consolas"/>
              </a:rPr>
              <a:t>isBasicConcept</a:t>
            </a:r>
            <a:r>
              <a:rPr lang="en-US" sz="2800" b="1" dirty="0" smtClean="0">
                <a:solidFill>
                  <a:srgbClr val="E46C0A"/>
                </a:solidFill>
                <a:latin typeface="Consolas"/>
                <a:cs typeface="Consolas"/>
              </a:rPr>
              <a:t>(Y), </a:t>
            </a:r>
          </a:p>
          <a:p>
            <a:r>
              <a:rPr lang="en-US" sz="2800" b="1" dirty="0">
                <a:solidFill>
                  <a:srgbClr val="E46C0A"/>
                </a:solidFill>
                <a:latin typeface="Consolas"/>
                <a:cs typeface="Consolas"/>
              </a:rPr>
              <a:t>	</a:t>
            </a:r>
            <a:r>
              <a:rPr lang="en-US" sz="2800" b="1" dirty="0" smtClean="0">
                <a:solidFill>
                  <a:srgbClr val="E46C0A"/>
                </a:solidFill>
                <a:latin typeface="Consolas"/>
                <a:cs typeface="Consolas"/>
              </a:rPr>
              <a:t>	</a:t>
            </a:r>
            <a:r>
              <a:rPr lang="en-US" sz="2800" b="1" dirty="0" err="1" smtClean="0">
                <a:solidFill>
                  <a:srgbClr val="E46C0A"/>
                </a:solidFill>
                <a:latin typeface="Consolas"/>
                <a:cs typeface="Consolas"/>
              </a:rPr>
              <a:t>isBasicConcept</a:t>
            </a:r>
            <a:r>
              <a:rPr lang="en-US" sz="2800" b="1" dirty="0" smtClean="0">
                <a:solidFill>
                  <a:srgbClr val="E46C0A"/>
                </a:solidFill>
                <a:latin typeface="Consolas"/>
                <a:cs typeface="Consolas"/>
              </a:rPr>
              <a:t>(Z), </a:t>
            </a:r>
          </a:p>
          <a:p>
            <a:r>
              <a:rPr lang="en-US" sz="2800" b="1" dirty="0">
                <a:solidFill>
                  <a:srgbClr val="E46C0A"/>
                </a:solidFill>
                <a:latin typeface="Consolas"/>
                <a:cs typeface="Consolas"/>
              </a:rPr>
              <a:t>	</a:t>
            </a:r>
            <a:r>
              <a:rPr lang="en-US" sz="2800" b="1" dirty="0" smtClean="0">
                <a:solidFill>
                  <a:srgbClr val="E46C0A"/>
                </a:solidFill>
                <a:latin typeface="Consolas"/>
                <a:cs typeface="Consolas"/>
              </a:rPr>
              <a:t>	not </a:t>
            </a:r>
            <a:r>
              <a:rPr lang="en-US" sz="2800" b="1" dirty="0">
                <a:solidFill>
                  <a:srgbClr val="E46C0A"/>
                </a:solidFill>
                <a:latin typeface="Consolas"/>
                <a:cs typeface="Consolas"/>
              </a:rPr>
              <a:t>r</a:t>
            </a:r>
            <a:r>
              <a:rPr lang="en-US" sz="2800" b="1" baseline="-25000" dirty="0">
                <a:solidFill>
                  <a:srgbClr val="E46C0A"/>
                </a:solidFill>
                <a:latin typeface="Consolas"/>
                <a:cs typeface="Consolas"/>
              </a:rPr>
              <a:t>1</a:t>
            </a:r>
            <a:r>
              <a:rPr lang="en-US" sz="2800" b="1" dirty="0">
                <a:solidFill>
                  <a:srgbClr val="E46C0A"/>
                </a:solidFill>
                <a:latin typeface="Consolas"/>
                <a:cs typeface="Consolas"/>
              </a:rPr>
              <a:t>_success(X,Y,Z</a:t>
            </a:r>
            <a:r>
              <a:rPr lang="en-US" sz="2800" b="1" dirty="0" smtClean="0">
                <a:solidFill>
                  <a:srgbClr val="E46C0A"/>
                </a:solidFill>
                <a:latin typeface="Consolas"/>
                <a:cs typeface="Consolas"/>
              </a:rPr>
              <a:t>).</a:t>
            </a:r>
          </a:p>
          <a:p>
            <a:endParaRPr lang="en-US" sz="1600" dirty="0" smtClean="0"/>
          </a:p>
          <a:p>
            <a:r>
              <a:rPr lang="en-US" sz="3200" b="1" dirty="0" smtClean="0"/>
              <a:t>More general: </a:t>
            </a:r>
          </a:p>
          <a:p>
            <a:r>
              <a:rPr lang="en-US" sz="2800" b="1" dirty="0" smtClean="0">
                <a:solidFill>
                  <a:srgbClr val="E46C0A"/>
                </a:solidFill>
                <a:latin typeface="Consolas"/>
                <a:cs typeface="Consolas"/>
              </a:rPr>
              <a:t>r</a:t>
            </a:r>
            <a:r>
              <a:rPr lang="en-US" sz="2800" b="1" baseline="-25000" dirty="0" smtClean="0">
                <a:solidFill>
                  <a:srgbClr val="E46C0A"/>
                </a:solidFill>
                <a:latin typeface="Consolas"/>
                <a:cs typeface="Consolas"/>
              </a:rPr>
              <a:t>1</a:t>
            </a:r>
            <a:r>
              <a:rPr lang="en-US" sz="2800" b="1" dirty="0">
                <a:solidFill>
                  <a:srgbClr val="E46C0A"/>
                </a:solidFill>
                <a:latin typeface="Consolas"/>
                <a:cs typeface="Consolas"/>
              </a:rPr>
              <a:t>(</a:t>
            </a:r>
            <a:r>
              <a:rPr lang="en-US" sz="2800" b="1" dirty="0" err="1">
                <a:solidFill>
                  <a:srgbClr val="E46C0A"/>
                </a:solidFill>
                <a:latin typeface="Consolas"/>
                <a:cs typeface="Consolas"/>
              </a:rPr>
              <a:t>X,Y,</a:t>
            </a:r>
            <a:r>
              <a:rPr lang="en-US" sz="2800" b="1" dirty="0" err="1" smtClean="0">
                <a:solidFill>
                  <a:srgbClr val="E46C0A"/>
                </a:solidFill>
                <a:latin typeface="Consolas"/>
                <a:cs typeface="Consolas"/>
              </a:rPr>
              <a:t>Z,</a:t>
            </a:r>
            <a:r>
              <a:rPr lang="en-US" sz="2800" b="1" i="1" dirty="0" err="1" smtClean="0">
                <a:solidFill>
                  <a:srgbClr val="E46C0A"/>
                </a:solidFill>
                <a:latin typeface="Consolas"/>
                <a:cs typeface="Consolas"/>
              </a:rPr>
              <a:t>true</a:t>
            </a:r>
            <a:r>
              <a:rPr lang="en-US" sz="2800" b="1" dirty="0" err="1" smtClean="0">
                <a:solidFill>
                  <a:srgbClr val="E46C0A"/>
                </a:solidFill>
                <a:latin typeface="Consolas"/>
                <a:cs typeface="Consolas"/>
              </a:rPr>
              <a:t>,</a:t>
            </a:r>
            <a:r>
              <a:rPr lang="en-US" sz="2800" b="1" i="1" dirty="0" err="1" smtClean="0">
                <a:solidFill>
                  <a:srgbClr val="E46C0A"/>
                </a:solidFill>
                <a:latin typeface="Consolas"/>
                <a:cs typeface="Consolas"/>
              </a:rPr>
              <a:t>false</a:t>
            </a:r>
            <a:r>
              <a:rPr lang="en-US" sz="2800" b="1" dirty="0" smtClean="0">
                <a:solidFill>
                  <a:srgbClr val="E46C0A"/>
                </a:solidFill>
                <a:latin typeface="Consolas"/>
                <a:cs typeface="Consolas"/>
              </a:rPr>
              <a:t>) </a:t>
            </a:r>
            <a:r>
              <a:rPr lang="en-US" sz="2800" b="1" dirty="0">
                <a:solidFill>
                  <a:srgbClr val="E46C0A"/>
                </a:solidFill>
                <a:latin typeface="Consolas"/>
                <a:cs typeface="Consolas"/>
              </a:rPr>
              <a:t>:- </a:t>
            </a:r>
            <a:r>
              <a:rPr lang="en-US" sz="2800" b="1" dirty="0" err="1">
                <a:solidFill>
                  <a:srgbClr val="E46C0A"/>
                </a:solidFill>
                <a:latin typeface="Consolas"/>
                <a:cs typeface="Consolas"/>
              </a:rPr>
              <a:t>isBasicConcept</a:t>
            </a:r>
            <a:r>
              <a:rPr lang="en-US" sz="2800" b="1" dirty="0" smtClean="0">
                <a:solidFill>
                  <a:srgbClr val="E46C0A"/>
                </a:solidFill>
                <a:latin typeface="Consolas"/>
                <a:cs typeface="Consolas"/>
              </a:rPr>
              <a:t>(Y)</a:t>
            </a:r>
            <a:r>
              <a:rPr lang="en-US" sz="2800" b="1" dirty="0">
                <a:solidFill>
                  <a:srgbClr val="E46C0A"/>
                </a:solidFill>
                <a:latin typeface="Consolas"/>
                <a:cs typeface="Consolas"/>
              </a:rPr>
              <a:t>, </a:t>
            </a:r>
            <a:endParaRPr lang="en-US" sz="2800" b="1" dirty="0" smtClean="0">
              <a:solidFill>
                <a:srgbClr val="E46C0A"/>
              </a:solidFill>
              <a:latin typeface="Consolas"/>
              <a:cs typeface="Consolas"/>
            </a:endParaRPr>
          </a:p>
          <a:p>
            <a:r>
              <a:rPr lang="en-US" sz="2800" b="1" dirty="0">
                <a:solidFill>
                  <a:srgbClr val="E46C0A"/>
                </a:solidFill>
                <a:latin typeface="Consolas"/>
                <a:cs typeface="Consolas"/>
              </a:rPr>
              <a:t>	</a:t>
            </a:r>
            <a:r>
              <a:rPr lang="en-US" sz="2800" b="1" dirty="0" smtClean="0">
                <a:solidFill>
                  <a:srgbClr val="E46C0A"/>
                </a:solidFill>
                <a:latin typeface="Consolas"/>
                <a:cs typeface="Consolas"/>
              </a:rPr>
              <a:t>	Train(X,Z), not Train(Z,Y).</a:t>
            </a:r>
            <a:endParaRPr lang="en-US" sz="2800" b="1" dirty="0">
              <a:solidFill>
                <a:srgbClr val="E46C0A"/>
              </a:solidFill>
              <a:latin typeface="Consolas"/>
              <a:cs typeface="Consolas"/>
            </a:endParaRPr>
          </a:p>
          <a:p>
            <a:endParaRPr lang="en-US" sz="3200" dirty="0"/>
          </a:p>
          <a:p>
            <a:endParaRPr lang="en-US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6331169"/>
            <a:ext cx="838200" cy="501650"/>
          </a:xfrm>
        </p:spPr>
        <p:txBody>
          <a:bodyPr/>
          <a:lstStyle/>
          <a:p>
            <a:r>
              <a:rPr lang="en-US" dirty="0" smtClean="0"/>
              <a:t>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323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22950" indent="-742950">
              <a:buFont typeface="+mj-ea"/>
              <a:buAutoNum type="circleNumDbPlain" startAt="3"/>
            </a:pPr>
            <a:r>
              <a:rPr lang="en-US" smtClean="0"/>
              <a:t>Model Generalization</a:t>
            </a:r>
            <a:endParaRPr lang="en-US" dirty="0"/>
          </a:p>
        </p:txBody>
      </p:sp>
      <p:sp>
        <p:nvSpPr>
          <p:cNvPr id="9" name="矩形 8"/>
          <p:cNvSpPr/>
          <p:nvPr/>
        </p:nvSpPr>
        <p:spPr>
          <a:xfrm>
            <a:off x="352778" y="1186458"/>
            <a:ext cx="8382000" cy="520142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514350" indent="-514350">
              <a:buFont typeface="Arial"/>
              <a:buChar char="•"/>
            </a:pPr>
            <a:r>
              <a:rPr lang="en-US" sz="3200" b="1" dirty="0" smtClean="0"/>
              <a:t>Explanation</a:t>
            </a:r>
            <a:r>
              <a:rPr lang="en-US" sz="3200" dirty="0" smtClean="0"/>
              <a:t> for </a:t>
            </a:r>
            <a:r>
              <a:rPr lang="en-US" sz="2800" b="1" dirty="0" smtClean="0">
                <a:solidFill>
                  <a:srgbClr val="E46C0A"/>
                </a:solidFill>
                <a:latin typeface="Consolas"/>
                <a:cs typeface="Consolas"/>
              </a:rPr>
              <a:t>Q(X) :- Train(</a:t>
            </a:r>
            <a:r>
              <a:rPr lang="en-US" sz="2800" b="1" dirty="0" err="1" smtClean="0">
                <a:solidFill>
                  <a:srgbClr val="E46C0A"/>
                </a:solidFill>
                <a:latin typeface="Consolas"/>
                <a:cs typeface="Consolas"/>
              </a:rPr>
              <a:t>chicago,X</a:t>
            </a:r>
            <a:r>
              <a:rPr lang="en-US" sz="2800" b="1" dirty="0" smtClean="0">
                <a:solidFill>
                  <a:srgbClr val="E46C0A"/>
                </a:solidFill>
                <a:latin typeface="Consolas"/>
                <a:cs typeface="Consolas"/>
              </a:rPr>
              <a:t>).</a:t>
            </a:r>
          </a:p>
          <a:p>
            <a:r>
              <a:rPr lang="en-US" sz="2800" b="1" dirty="0" smtClean="0">
                <a:solidFill>
                  <a:srgbClr val="E46C0A"/>
                </a:solidFill>
                <a:latin typeface="Consolas"/>
                <a:cs typeface="Consolas"/>
              </a:rPr>
              <a:t>expl_r</a:t>
            </a:r>
            <a:r>
              <a:rPr lang="en-US" sz="2800" b="1" baseline="-25000" dirty="0" smtClean="0">
                <a:solidFill>
                  <a:srgbClr val="E46C0A"/>
                </a:solidFill>
                <a:latin typeface="Consolas"/>
                <a:cs typeface="Consolas"/>
              </a:rPr>
              <a:t>1</a:t>
            </a:r>
            <a:r>
              <a:rPr lang="en-US" sz="2800" b="1" dirty="0" smtClean="0">
                <a:solidFill>
                  <a:srgbClr val="E46C0A"/>
                </a:solidFill>
                <a:latin typeface="Consolas"/>
                <a:cs typeface="Consolas"/>
              </a:rPr>
              <a:t>_success(</a:t>
            </a:r>
            <a:r>
              <a:rPr lang="en-US" sz="2800" b="1" dirty="0">
                <a:solidFill>
                  <a:srgbClr val="E46C0A"/>
                </a:solidFill>
                <a:latin typeface="Consolas"/>
                <a:cs typeface="Consolas"/>
              </a:rPr>
              <a:t>C</a:t>
            </a:r>
            <a:r>
              <a:rPr lang="en-US" sz="2800" b="1" baseline="-25000" dirty="0">
                <a:solidFill>
                  <a:srgbClr val="E46C0A"/>
                </a:solidFill>
                <a:latin typeface="Consolas"/>
                <a:cs typeface="Consolas"/>
              </a:rPr>
              <a:t>1</a:t>
            </a:r>
            <a:r>
              <a:rPr lang="en-US" sz="2800" b="1" dirty="0" smtClean="0">
                <a:solidFill>
                  <a:srgbClr val="E46C0A"/>
                </a:solidFill>
                <a:latin typeface="Consolas"/>
                <a:cs typeface="Consolas"/>
              </a:rPr>
              <a:t>,B</a:t>
            </a:r>
            <a:r>
              <a:rPr lang="en-US" sz="2800" b="1" baseline="-25000" dirty="0" smtClean="0">
                <a:solidFill>
                  <a:srgbClr val="E46C0A"/>
                </a:solidFill>
                <a:latin typeface="Consolas"/>
                <a:cs typeface="Consolas"/>
              </a:rPr>
              <a:t>1</a:t>
            </a:r>
            <a:r>
              <a:rPr lang="en-US" sz="2800" b="1" dirty="0" smtClean="0">
                <a:solidFill>
                  <a:srgbClr val="E46C0A"/>
                </a:solidFill>
                <a:latin typeface="Consolas"/>
                <a:cs typeface="Consolas"/>
              </a:rPr>
              <a:t>)</a:t>
            </a:r>
            <a:r>
              <a:rPr lang="en-US" sz="2800" b="1" dirty="0">
                <a:solidFill>
                  <a:srgbClr val="E46C0A"/>
                </a:solidFill>
                <a:latin typeface="Consolas"/>
                <a:cs typeface="Consolas"/>
              </a:rPr>
              <a:t> :</a:t>
            </a:r>
            <a:r>
              <a:rPr lang="en-US" sz="2800" b="1" dirty="0" smtClean="0">
                <a:solidFill>
                  <a:srgbClr val="E46C0A"/>
                </a:solidFill>
                <a:latin typeface="Consolas"/>
                <a:cs typeface="Consolas"/>
              </a:rPr>
              <a:t>−</a:t>
            </a:r>
          </a:p>
          <a:p>
            <a:r>
              <a:rPr lang="en-US" sz="2800" b="1" dirty="0">
                <a:solidFill>
                  <a:srgbClr val="E46C0A"/>
                </a:solidFill>
                <a:latin typeface="Consolas"/>
                <a:cs typeface="Consolas"/>
              </a:rPr>
              <a:t> </a:t>
            </a:r>
            <a:r>
              <a:rPr lang="en-US" sz="2800" b="1" dirty="0" smtClean="0">
                <a:solidFill>
                  <a:srgbClr val="E46C0A"/>
                </a:solidFill>
                <a:latin typeface="Consolas"/>
                <a:cs typeface="Consolas"/>
              </a:rPr>
              <a:t>             </a:t>
            </a:r>
            <a:r>
              <a:rPr lang="en-US" sz="2800" b="1" dirty="0" err="1" smtClean="0">
                <a:solidFill>
                  <a:srgbClr val="E46C0A"/>
                </a:solidFill>
                <a:latin typeface="Consolas"/>
                <a:cs typeface="Consolas"/>
              </a:rPr>
              <a:t>subsumesEqual</a:t>
            </a:r>
            <a:r>
              <a:rPr lang="en-US" sz="2800" b="1" dirty="0">
                <a:solidFill>
                  <a:srgbClr val="E46C0A"/>
                </a:solidFill>
                <a:latin typeface="Consolas"/>
                <a:cs typeface="Consolas"/>
              </a:rPr>
              <a:t>(B</a:t>
            </a:r>
            <a:r>
              <a:rPr lang="en-US" sz="2800" b="1" baseline="-25000" dirty="0">
                <a:solidFill>
                  <a:srgbClr val="E46C0A"/>
                </a:solidFill>
                <a:latin typeface="Consolas"/>
                <a:cs typeface="Consolas"/>
              </a:rPr>
              <a:t>1</a:t>
            </a:r>
            <a:r>
              <a:rPr lang="en-US" sz="2800" b="1" dirty="0">
                <a:solidFill>
                  <a:srgbClr val="E46C0A"/>
                </a:solidFill>
                <a:latin typeface="Consolas"/>
                <a:cs typeface="Consolas"/>
              </a:rPr>
              <a:t>,C</a:t>
            </a:r>
            <a:r>
              <a:rPr lang="en-US" sz="2800" b="1" baseline="-25000" dirty="0">
                <a:solidFill>
                  <a:srgbClr val="E46C0A"/>
                </a:solidFill>
                <a:latin typeface="Consolas"/>
                <a:cs typeface="Consolas"/>
              </a:rPr>
              <a:t>1</a:t>
            </a:r>
            <a:r>
              <a:rPr lang="en-US" sz="2800" b="1" dirty="0">
                <a:solidFill>
                  <a:srgbClr val="E46C0A"/>
                </a:solidFill>
                <a:latin typeface="Consolas"/>
                <a:cs typeface="Consolas"/>
              </a:rPr>
              <a:t>)</a:t>
            </a:r>
            <a:r>
              <a:rPr lang="en-US" sz="2800" b="1" dirty="0" smtClean="0">
                <a:solidFill>
                  <a:srgbClr val="E46C0A"/>
                </a:solidFill>
                <a:latin typeface="Consolas"/>
                <a:cs typeface="Consolas"/>
              </a:rPr>
              <a:t>, </a:t>
            </a:r>
          </a:p>
          <a:p>
            <a:r>
              <a:rPr lang="en-US" sz="2800" b="1" dirty="0">
                <a:solidFill>
                  <a:srgbClr val="E46C0A"/>
                </a:solidFill>
                <a:latin typeface="Consolas"/>
                <a:cs typeface="Consolas"/>
              </a:rPr>
              <a:t>	</a:t>
            </a:r>
            <a:r>
              <a:rPr lang="en-US" sz="2800" b="1" dirty="0" smtClean="0">
                <a:solidFill>
                  <a:srgbClr val="E46C0A"/>
                </a:solidFill>
                <a:latin typeface="Consolas"/>
                <a:cs typeface="Consolas"/>
              </a:rPr>
              <a:t>		r</a:t>
            </a:r>
            <a:r>
              <a:rPr lang="en-US" sz="2800" b="1" baseline="-25000" dirty="0" smtClean="0">
                <a:solidFill>
                  <a:srgbClr val="E46C0A"/>
                </a:solidFill>
                <a:latin typeface="Consolas"/>
                <a:cs typeface="Consolas"/>
              </a:rPr>
              <a:t>1</a:t>
            </a:r>
            <a:r>
              <a:rPr lang="en-US" sz="2800" b="1" dirty="0" smtClean="0">
                <a:solidFill>
                  <a:srgbClr val="E46C0A"/>
                </a:solidFill>
                <a:latin typeface="Consolas"/>
                <a:cs typeface="Consolas"/>
              </a:rPr>
              <a:t>_success(B</a:t>
            </a:r>
            <a:r>
              <a:rPr lang="en-US" sz="2800" b="1" baseline="-25000" dirty="0" smtClean="0">
                <a:solidFill>
                  <a:srgbClr val="E46C0A"/>
                </a:solidFill>
                <a:latin typeface="Consolas"/>
                <a:cs typeface="Consolas"/>
              </a:rPr>
              <a:t>1</a:t>
            </a:r>
            <a:r>
              <a:rPr lang="en-US" sz="2800" b="1" dirty="0" smtClean="0">
                <a:solidFill>
                  <a:srgbClr val="E46C0A"/>
                </a:solidFill>
                <a:latin typeface="Consolas"/>
                <a:cs typeface="Consolas"/>
              </a:rPr>
              <a:t>),</a:t>
            </a:r>
          </a:p>
          <a:p>
            <a:r>
              <a:rPr lang="en-US" sz="2800" b="1" dirty="0">
                <a:solidFill>
                  <a:srgbClr val="E46C0A"/>
                </a:solidFill>
                <a:latin typeface="Consolas"/>
                <a:cs typeface="Consolas"/>
              </a:rPr>
              <a:t>	</a:t>
            </a:r>
            <a:r>
              <a:rPr lang="en-US" sz="2800" b="1" dirty="0" smtClean="0">
                <a:solidFill>
                  <a:srgbClr val="E46C0A"/>
                </a:solidFill>
                <a:latin typeface="Consolas"/>
                <a:cs typeface="Consolas"/>
              </a:rPr>
              <a:t>		not has_r</a:t>
            </a:r>
            <a:r>
              <a:rPr lang="en-US" sz="2800" b="1" baseline="-25000" dirty="0" smtClean="0">
                <a:solidFill>
                  <a:srgbClr val="E46C0A"/>
                </a:solidFill>
                <a:latin typeface="Consolas"/>
                <a:cs typeface="Consolas"/>
              </a:rPr>
              <a:t>1</a:t>
            </a:r>
            <a:r>
              <a:rPr lang="en-US" sz="2800" b="1" dirty="0" smtClean="0">
                <a:solidFill>
                  <a:srgbClr val="E46C0A"/>
                </a:solidFill>
                <a:latin typeface="Consolas"/>
                <a:cs typeface="Consolas"/>
              </a:rPr>
              <a:t>_fail(C</a:t>
            </a:r>
            <a:r>
              <a:rPr lang="en-US" sz="2800" b="1" baseline="-25000" dirty="0" smtClean="0">
                <a:solidFill>
                  <a:srgbClr val="E46C0A"/>
                </a:solidFill>
                <a:latin typeface="Consolas"/>
                <a:cs typeface="Consolas"/>
              </a:rPr>
              <a:t>1</a:t>
            </a:r>
            <a:r>
              <a:rPr lang="en-US" sz="2800" b="1" dirty="0" smtClean="0">
                <a:solidFill>
                  <a:srgbClr val="E46C0A"/>
                </a:solidFill>
                <a:latin typeface="Consolas"/>
                <a:cs typeface="Consolas"/>
              </a:rPr>
              <a:t>).</a:t>
            </a:r>
            <a:r>
              <a:rPr lang="en-US" sz="2800" b="1" dirty="0">
                <a:solidFill>
                  <a:srgbClr val="E46C0A"/>
                </a:solidFill>
                <a:latin typeface="Consolas"/>
                <a:cs typeface="Consolas"/>
              </a:rPr>
              <a:t/>
            </a:r>
            <a:br>
              <a:rPr lang="en-US" sz="2800" b="1" dirty="0">
                <a:solidFill>
                  <a:srgbClr val="E46C0A"/>
                </a:solidFill>
                <a:latin typeface="Consolas"/>
                <a:cs typeface="Consolas"/>
              </a:rPr>
            </a:br>
            <a:endParaRPr lang="en-US" sz="2800" b="1" dirty="0">
              <a:solidFill>
                <a:srgbClr val="E46C0A"/>
              </a:solidFill>
              <a:latin typeface="Consolas"/>
              <a:cs typeface="Consolas"/>
            </a:endParaRPr>
          </a:p>
          <a:p>
            <a:r>
              <a:rPr lang="en-US" sz="3200" dirty="0"/>
              <a:t>User </a:t>
            </a:r>
            <a:r>
              <a:rPr lang="en-US" sz="3200" dirty="0" smtClean="0"/>
              <a:t>question: </a:t>
            </a:r>
            <a:r>
              <a:rPr lang="en-US" sz="2800" b="1" dirty="0" smtClean="0">
                <a:solidFill>
                  <a:srgbClr val="E46C0A"/>
                </a:solidFill>
                <a:latin typeface="Consolas"/>
                <a:cs typeface="Consolas"/>
              </a:rPr>
              <a:t>Q(B</a:t>
            </a:r>
            <a:r>
              <a:rPr lang="en-US" sz="2800" b="1" baseline="-25000" dirty="0" smtClean="0">
                <a:solidFill>
                  <a:srgbClr val="E46C0A"/>
                </a:solidFill>
                <a:latin typeface="Consolas"/>
                <a:cs typeface="Consolas"/>
              </a:rPr>
              <a:t>1</a:t>
            </a:r>
            <a:r>
              <a:rPr lang="en-US" sz="2800" b="1" dirty="0" smtClean="0">
                <a:solidFill>
                  <a:srgbClr val="E46C0A"/>
                </a:solidFill>
                <a:latin typeface="Consolas"/>
                <a:cs typeface="Consolas"/>
              </a:rPr>
              <a:t>)</a:t>
            </a:r>
          </a:p>
          <a:p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Explanation:</a:t>
            </a:r>
            <a:r>
              <a:rPr lang="en-US" altLang="zh-CN" sz="3200" b="1" dirty="0" smtClean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smtClean="0">
                <a:solidFill>
                  <a:srgbClr val="E46C0A"/>
                </a:solidFill>
                <a:latin typeface="Consolas"/>
                <a:cs typeface="Consolas"/>
              </a:rPr>
              <a:t>Q(</a:t>
            </a:r>
            <a:r>
              <a:rPr lang="en-US" sz="2800" b="1" dirty="0" smtClean="0">
                <a:solidFill>
                  <a:srgbClr val="E46C0A"/>
                </a:solidFill>
                <a:latin typeface="Consolas"/>
                <a:cs typeface="Consolas"/>
              </a:rPr>
              <a:t>C</a:t>
            </a:r>
            <a:r>
              <a:rPr lang="en-US" sz="2800" b="1" baseline="-25000" dirty="0" smtClean="0">
                <a:solidFill>
                  <a:srgbClr val="E46C0A"/>
                </a:solidFill>
                <a:latin typeface="Consolas"/>
                <a:cs typeface="Consolas"/>
              </a:rPr>
              <a:t>1</a:t>
            </a:r>
            <a:r>
              <a:rPr lang="en-US" altLang="zh-CN" sz="2800" b="1" dirty="0" smtClean="0">
                <a:solidFill>
                  <a:srgbClr val="E46C0A"/>
                </a:solidFill>
                <a:latin typeface="Consolas"/>
                <a:cs typeface="Consolas"/>
              </a:rPr>
              <a:t>) :- </a:t>
            </a:r>
            <a:r>
              <a:rPr lang="en-US" sz="2800" b="1" dirty="0">
                <a:solidFill>
                  <a:srgbClr val="E46C0A"/>
                </a:solidFill>
                <a:latin typeface="Consolas"/>
                <a:cs typeface="Consolas"/>
              </a:rPr>
              <a:t>Train(</a:t>
            </a:r>
            <a:r>
              <a:rPr lang="en-US" sz="2800" b="1" dirty="0" err="1">
                <a:solidFill>
                  <a:srgbClr val="E46C0A"/>
                </a:solidFill>
                <a:latin typeface="Consolas"/>
                <a:cs typeface="Consolas"/>
              </a:rPr>
              <a:t>chicago</a:t>
            </a:r>
            <a:r>
              <a:rPr lang="en-US" sz="2800" b="1" dirty="0" smtClean="0">
                <a:solidFill>
                  <a:srgbClr val="E46C0A"/>
                </a:solidFill>
                <a:latin typeface="Consolas"/>
                <a:cs typeface="Consolas"/>
              </a:rPr>
              <a:t>,</a:t>
            </a:r>
            <a:r>
              <a:rPr lang="en-US" sz="2800" b="1" dirty="0">
                <a:solidFill>
                  <a:srgbClr val="E46C0A"/>
                </a:solidFill>
                <a:latin typeface="Consolas"/>
                <a:cs typeface="Consolas"/>
              </a:rPr>
              <a:t> C</a:t>
            </a:r>
            <a:r>
              <a:rPr lang="en-US" sz="2800" b="1" baseline="-25000" dirty="0">
                <a:solidFill>
                  <a:srgbClr val="E46C0A"/>
                </a:solidFill>
                <a:latin typeface="Consolas"/>
                <a:cs typeface="Consolas"/>
              </a:rPr>
              <a:t>1</a:t>
            </a:r>
            <a:r>
              <a:rPr lang="en-US" sz="2800" b="1" dirty="0" smtClean="0">
                <a:solidFill>
                  <a:srgbClr val="E46C0A"/>
                </a:solidFill>
                <a:latin typeface="Consolas"/>
                <a:cs typeface="Consolas"/>
              </a:rPr>
              <a:t>)</a:t>
            </a:r>
            <a:r>
              <a:rPr lang="en-US" sz="2800" b="1" dirty="0">
                <a:solidFill>
                  <a:srgbClr val="E46C0A"/>
                </a:solidFill>
                <a:latin typeface="Consolas"/>
                <a:cs typeface="Consolas"/>
              </a:rPr>
              <a:t>.</a:t>
            </a:r>
            <a:endParaRPr lang="en-US" sz="2400" b="1" dirty="0">
              <a:solidFill>
                <a:srgbClr val="E46C0A"/>
              </a:solidFill>
              <a:latin typeface="Consolas"/>
              <a:cs typeface="Consolas"/>
            </a:endParaRPr>
          </a:p>
          <a:p>
            <a:endParaRPr lang="en-US" sz="3200" b="1" dirty="0" smtClean="0"/>
          </a:p>
          <a:p>
            <a:r>
              <a:rPr lang="en-US" sz="3200" b="1" dirty="0" smtClean="0">
                <a:solidFill>
                  <a:srgbClr val="E46C0A"/>
                </a:solidFill>
              </a:rPr>
              <a:t>Q</a:t>
            </a:r>
            <a:r>
              <a:rPr lang="en-US" sz="3200" b="1" dirty="0">
                <a:solidFill>
                  <a:srgbClr val="E46C0A"/>
                </a:solidFill>
              </a:rPr>
              <a:t>(B</a:t>
            </a:r>
            <a:r>
              <a:rPr lang="en-US" sz="3200" b="1" baseline="-25000" dirty="0">
                <a:solidFill>
                  <a:srgbClr val="E46C0A"/>
                </a:solidFill>
              </a:rPr>
              <a:t>1</a:t>
            </a:r>
            <a:r>
              <a:rPr lang="en-US" sz="3200" b="1" dirty="0" smtClean="0">
                <a:solidFill>
                  <a:srgbClr val="E46C0A"/>
                </a:solidFill>
              </a:rPr>
              <a:t>)</a:t>
            </a:r>
            <a:r>
              <a:rPr lang="en-US" sz="3200" b="1" dirty="0" smtClean="0"/>
              <a:t> </a:t>
            </a:r>
            <a:r>
              <a:rPr lang="en-US" sz="3200" dirty="0" smtClean="0"/>
              <a:t>exists and justified by </a:t>
            </a:r>
            <a:r>
              <a:rPr lang="en-US" sz="3200" dirty="0"/>
              <a:t>r</a:t>
            </a:r>
            <a:r>
              <a:rPr lang="en-US" sz="3200" baseline="-25000" dirty="0"/>
              <a:t>1</a:t>
            </a:r>
            <a:r>
              <a:rPr lang="en-US" sz="3200" dirty="0" smtClean="0"/>
              <a:t>: </a:t>
            </a:r>
            <a:r>
              <a:rPr lang="en-US" sz="2800" b="1" dirty="0">
                <a:solidFill>
                  <a:srgbClr val="E46C0A"/>
                </a:solidFill>
                <a:latin typeface="Consolas"/>
                <a:cs typeface="Consolas"/>
              </a:rPr>
              <a:t>r</a:t>
            </a:r>
            <a:r>
              <a:rPr lang="en-US" sz="2800" b="1" baseline="-25000" dirty="0">
                <a:solidFill>
                  <a:srgbClr val="E46C0A"/>
                </a:solidFill>
                <a:latin typeface="Consolas"/>
                <a:cs typeface="Consolas"/>
              </a:rPr>
              <a:t>1</a:t>
            </a:r>
            <a:r>
              <a:rPr lang="en-US" sz="2800" b="1" dirty="0">
                <a:solidFill>
                  <a:srgbClr val="E46C0A"/>
                </a:solidFill>
                <a:latin typeface="Consolas"/>
                <a:cs typeface="Consolas"/>
              </a:rPr>
              <a:t>_success(B</a:t>
            </a:r>
            <a:r>
              <a:rPr lang="en-US" sz="2800" b="1" baseline="-25000" dirty="0">
                <a:solidFill>
                  <a:srgbClr val="E46C0A"/>
                </a:solidFill>
                <a:latin typeface="Consolas"/>
                <a:cs typeface="Consolas"/>
              </a:rPr>
              <a:t>1</a:t>
            </a:r>
            <a:r>
              <a:rPr lang="en-US" sz="2800" b="1" dirty="0">
                <a:solidFill>
                  <a:srgbClr val="E46C0A"/>
                </a:solidFill>
                <a:latin typeface="Consolas"/>
                <a:cs typeface="Consolas"/>
              </a:rPr>
              <a:t>)</a:t>
            </a:r>
            <a:endParaRPr lang="en-US" altLang="zh-CN" sz="2800" b="1" dirty="0" smtClean="0">
              <a:solidFill>
                <a:srgbClr val="E46C0A"/>
              </a:solidFill>
              <a:latin typeface="Consolas"/>
              <a:cs typeface="Consolas"/>
            </a:endParaRPr>
          </a:p>
          <a:p>
            <a:r>
              <a:rPr lang="en-US" sz="3200" b="1" dirty="0" smtClean="0">
                <a:solidFill>
                  <a:srgbClr val="E46C0A"/>
                </a:solidFill>
              </a:rPr>
              <a:t>r</a:t>
            </a:r>
            <a:r>
              <a:rPr lang="en-US" sz="3200" b="1" baseline="-25000" dirty="0" smtClean="0">
                <a:solidFill>
                  <a:srgbClr val="E46C0A"/>
                </a:solidFill>
              </a:rPr>
              <a:t>1</a:t>
            </a:r>
            <a:r>
              <a:rPr lang="en-US" sz="3200" b="1" dirty="0" smtClean="0"/>
              <a:t> </a:t>
            </a:r>
            <a:r>
              <a:rPr lang="en-US" sz="3200" dirty="0" smtClean="0"/>
              <a:t>succeeds for all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E46C0A"/>
                </a:solidFill>
              </a:rPr>
              <a:t>B</a:t>
            </a:r>
            <a:r>
              <a:rPr lang="en-US" sz="3200" b="1" dirty="0" smtClean="0"/>
              <a:t> </a:t>
            </a:r>
            <a:r>
              <a:rPr lang="en-US" sz="3200" dirty="0" smtClean="0"/>
              <a:t>in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E46C0A"/>
                </a:solidFill>
              </a:rPr>
              <a:t>C</a:t>
            </a:r>
            <a:r>
              <a:rPr lang="en-US" sz="3200" b="1" baseline="-25000" dirty="0" smtClean="0">
                <a:solidFill>
                  <a:srgbClr val="E46C0A"/>
                </a:solidFill>
              </a:rPr>
              <a:t>1</a:t>
            </a:r>
            <a:r>
              <a:rPr lang="en-US" sz="3200" dirty="0" smtClean="0"/>
              <a:t>: </a:t>
            </a:r>
            <a:r>
              <a:rPr lang="en-US" sz="2800" b="1" dirty="0" smtClean="0">
                <a:solidFill>
                  <a:srgbClr val="E46C0A"/>
                </a:solidFill>
                <a:latin typeface="Consolas"/>
                <a:cs typeface="Consolas"/>
              </a:rPr>
              <a:t>not </a:t>
            </a:r>
            <a:r>
              <a:rPr lang="en-US" sz="2800" b="1" dirty="0">
                <a:solidFill>
                  <a:srgbClr val="E46C0A"/>
                </a:solidFill>
                <a:latin typeface="Consolas"/>
                <a:cs typeface="Consolas"/>
              </a:rPr>
              <a:t>has_r</a:t>
            </a:r>
            <a:r>
              <a:rPr lang="en-US" sz="2800" b="1" baseline="-25000" dirty="0">
                <a:solidFill>
                  <a:srgbClr val="E46C0A"/>
                </a:solidFill>
                <a:latin typeface="Consolas"/>
                <a:cs typeface="Consolas"/>
              </a:rPr>
              <a:t>1</a:t>
            </a:r>
            <a:r>
              <a:rPr lang="en-US" sz="2800" b="1" dirty="0">
                <a:solidFill>
                  <a:srgbClr val="E46C0A"/>
                </a:solidFill>
                <a:latin typeface="Consolas"/>
                <a:cs typeface="Consolas"/>
              </a:rPr>
              <a:t>_fail(C</a:t>
            </a:r>
            <a:r>
              <a:rPr lang="en-US" sz="2800" b="1" baseline="-25000" dirty="0">
                <a:solidFill>
                  <a:srgbClr val="E46C0A"/>
                </a:solidFill>
                <a:latin typeface="Consolas"/>
                <a:cs typeface="Consolas"/>
              </a:rPr>
              <a:t>1</a:t>
            </a:r>
            <a:r>
              <a:rPr lang="en-US" sz="2800" b="1" dirty="0" smtClean="0">
                <a:solidFill>
                  <a:srgbClr val="E46C0A"/>
                </a:solidFill>
                <a:latin typeface="Consolas"/>
                <a:cs typeface="Consolas"/>
              </a:rPr>
              <a:t>)</a:t>
            </a:r>
            <a:endParaRPr lang="en-US" sz="2400" b="1" dirty="0">
              <a:solidFill>
                <a:srgbClr val="E46C0A"/>
              </a:solidFill>
              <a:latin typeface="Consolas"/>
              <a:cs typeface="Consolas"/>
            </a:endParaRPr>
          </a:p>
        </p:txBody>
      </p:sp>
      <p:sp>
        <p:nvSpPr>
          <p:cNvPr id="1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6331169"/>
            <a:ext cx="838200" cy="501650"/>
          </a:xfrm>
        </p:spPr>
        <p:txBody>
          <a:bodyPr/>
          <a:lstStyle/>
          <a:p>
            <a:r>
              <a:rPr lang="en-US" dirty="0" smtClean="0"/>
              <a:t>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758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22950" indent="-742950">
              <a:buFont typeface="+mj-ea"/>
              <a:buAutoNum type="circleNumDbPlain" startAt="3"/>
            </a:pPr>
            <a:r>
              <a:rPr lang="en-US" smtClean="0"/>
              <a:t>Model Generalization</a:t>
            </a:r>
            <a:endParaRPr lang="en-US" dirty="0"/>
          </a:p>
        </p:txBody>
      </p:sp>
      <p:sp>
        <p:nvSpPr>
          <p:cNvPr id="9" name="矩形 8"/>
          <p:cNvSpPr/>
          <p:nvPr/>
        </p:nvSpPr>
        <p:spPr>
          <a:xfrm>
            <a:off x="352778" y="1186458"/>
            <a:ext cx="8382000" cy="23083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514350" indent="-514350">
              <a:buFont typeface="Arial"/>
              <a:buChar char="•"/>
            </a:pPr>
            <a:r>
              <a:rPr lang="en-US" sz="3200" b="1" dirty="0" smtClean="0"/>
              <a:t>Explanation</a:t>
            </a:r>
            <a:r>
              <a:rPr lang="en-US" sz="3200" dirty="0" smtClean="0"/>
              <a:t> for </a:t>
            </a:r>
            <a:r>
              <a:rPr lang="en-US" sz="2800" b="1" dirty="0" smtClean="0">
                <a:solidFill>
                  <a:srgbClr val="E46C0A"/>
                </a:solidFill>
                <a:latin typeface="Consolas"/>
                <a:cs typeface="Consolas"/>
              </a:rPr>
              <a:t>Q(X) :- Train(</a:t>
            </a:r>
            <a:r>
              <a:rPr lang="en-US" sz="2800" b="1" dirty="0" err="1" smtClean="0">
                <a:solidFill>
                  <a:srgbClr val="E46C0A"/>
                </a:solidFill>
                <a:latin typeface="Consolas"/>
                <a:cs typeface="Consolas"/>
              </a:rPr>
              <a:t>chicago,X</a:t>
            </a:r>
            <a:r>
              <a:rPr lang="en-US" sz="2800" b="1" dirty="0" smtClean="0">
                <a:solidFill>
                  <a:srgbClr val="E46C0A"/>
                </a:solidFill>
                <a:latin typeface="Consolas"/>
                <a:cs typeface="Consolas"/>
              </a:rPr>
              <a:t>).</a:t>
            </a:r>
          </a:p>
          <a:p>
            <a:r>
              <a:rPr lang="en-US" sz="2800" b="1" dirty="0" smtClean="0">
                <a:solidFill>
                  <a:srgbClr val="E46C0A"/>
                </a:solidFill>
                <a:latin typeface="Consolas"/>
                <a:cs typeface="Consolas"/>
              </a:rPr>
              <a:t>expl_r</a:t>
            </a:r>
            <a:r>
              <a:rPr lang="en-US" sz="2800" b="1" baseline="-25000" dirty="0" smtClean="0">
                <a:solidFill>
                  <a:srgbClr val="E46C0A"/>
                </a:solidFill>
                <a:latin typeface="Consolas"/>
                <a:cs typeface="Consolas"/>
              </a:rPr>
              <a:t>1</a:t>
            </a:r>
            <a:r>
              <a:rPr lang="en-US" sz="2800" b="1" dirty="0" smtClean="0">
                <a:solidFill>
                  <a:srgbClr val="E46C0A"/>
                </a:solidFill>
                <a:latin typeface="Consolas"/>
                <a:cs typeface="Consolas"/>
              </a:rPr>
              <a:t>_success(</a:t>
            </a:r>
            <a:r>
              <a:rPr lang="en-US" sz="2800" b="1" dirty="0">
                <a:solidFill>
                  <a:srgbClr val="E46C0A"/>
                </a:solidFill>
                <a:latin typeface="Consolas"/>
                <a:cs typeface="Consolas"/>
              </a:rPr>
              <a:t>C</a:t>
            </a:r>
            <a:r>
              <a:rPr lang="en-US" sz="2800" b="1" baseline="-25000" dirty="0">
                <a:solidFill>
                  <a:srgbClr val="E46C0A"/>
                </a:solidFill>
                <a:latin typeface="Consolas"/>
                <a:cs typeface="Consolas"/>
              </a:rPr>
              <a:t>1</a:t>
            </a:r>
            <a:r>
              <a:rPr lang="en-US" sz="2800" b="1" dirty="0" smtClean="0">
                <a:solidFill>
                  <a:srgbClr val="E46C0A"/>
                </a:solidFill>
                <a:latin typeface="Consolas"/>
                <a:cs typeface="Consolas"/>
              </a:rPr>
              <a:t>,B</a:t>
            </a:r>
            <a:r>
              <a:rPr lang="en-US" sz="2800" b="1" baseline="-25000" dirty="0" smtClean="0">
                <a:solidFill>
                  <a:srgbClr val="E46C0A"/>
                </a:solidFill>
                <a:latin typeface="Consolas"/>
                <a:cs typeface="Consolas"/>
              </a:rPr>
              <a:t>1</a:t>
            </a:r>
            <a:r>
              <a:rPr lang="en-US" sz="2800" b="1" dirty="0" smtClean="0">
                <a:solidFill>
                  <a:srgbClr val="E46C0A"/>
                </a:solidFill>
                <a:latin typeface="Consolas"/>
                <a:cs typeface="Consolas"/>
              </a:rPr>
              <a:t>)</a:t>
            </a:r>
            <a:r>
              <a:rPr lang="en-US" sz="2800" b="1" dirty="0">
                <a:solidFill>
                  <a:srgbClr val="E46C0A"/>
                </a:solidFill>
                <a:latin typeface="Consolas"/>
                <a:cs typeface="Consolas"/>
              </a:rPr>
              <a:t> :</a:t>
            </a:r>
            <a:r>
              <a:rPr lang="en-US" sz="2800" b="1" dirty="0" smtClean="0">
                <a:solidFill>
                  <a:srgbClr val="E46C0A"/>
                </a:solidFill>
                <a:latin typeface="Consolas"/>
                <a:cs typeface="Consolas"/>
              </a:rPr>
              <a:t>−</a:t>
            </a:r>
          </a:p>
          <a:p>
            <a:r>
              <a:rPr lang="en-US" sz="2800" b="1" dirty="0">
                <a:solidFill>
                  <a:srgbClr val="E46C0A"/>
                </a:solidFill>
                <a:latin typeface="Consolas"/>
                <a:cs typeface="Consolas"/>
              </a:rPr>
              <a:t> </a:t>
            </a:r>
            <a:r>
              <a:rPr lang="en-US" sz="2800" b="1" dirty="0" smtClean="0">
                <a:solidFill>
                  <a:srgbClr val="E46C0A"/>
                </a:solidFill>
                <a:latin typeface="Consolas"/>
                <a:cs typeface="Consolas"/>
              </a:rPr>
              <a:t>             </a:t>
            </a:r>
            <a:r>
              <a:rPr lang="en-US" sz="2800" b="1" dirty="0" err="1" smtClean="0">
                <a:solidFill>
                  <a:srgbClr val="E46C0A"/>
                </a:solidFill>
                <a:latin typeface="Consolas"/>
                <a:cs typeface="Consolas"/>
              </a:rPr>
              <a:t>subsumesEqual</a:t>
            </a:r>
            <a:r>
              <a:rPr lang="en-US" sz="2800" b="1" dirty="0">
                <a:solidFill>
                  <a:srgbClr val="E46C0A"/>
                </a:solidFill>
                <a:latin typeface="Consolas"/>
                <a:cs typeface="Consolas"/>
              </a:rPr>
              <a:t>(B</a:t>
            </a:r>
            <a:r>
              <a:rPr lang="en-US" sz="2800" b="1" baseline="-25000" dirty="0">
                <a:solidFill>
                  <a:srgbClr val="E46C0A"/>
                </a:solidFill>
                <a:latin typeface="Consolas"/>
                <a:cs typeface="Consolas"/>
              </a:rPr>
              <a:t>1</a:t>
            </a:r>
            <a:r>
              <a:rPr lang="en-US" sz="2800" b="1" dirty="0">
                <a:solidFill>
                  <a:srgbClr val="E46C0A"/>
                </a:solidFill>
                <a:latin typeface="Consolas"/>
                <a:cs typeface="Consolas"/>
              </a:rPr>
              <a:t>,C</a:t>
            </a:r>
            <a:r>
              <a:rPr lang="en-US" sz="2800" b="1" baseline="-25000" dirty="0">
                <a:solidFill>
                  <a:srgbClr val="E46C0A"/>
                </a:solidFill>
                <a:latin typeface="Consolas"/>
                <a:cs typeface="Consolas"/>
              </a:rPr>
              <a:t>1</a:t>
            </a:r>
            <a:r>
              <a:rPr lang="en-US" sz="2800" b="1" dirty="0">
                <a:solidFill>
                  <a:srgbClr val="E46C0A"/>
                </a:solidFill>
                <a:latin typeface="Consolas"/>
                <a:cs typeface="Consolas"/>
              </a:rPr>
              <a:t>)</a:t>
            </a:r>
            <a:r>
              <a:rPr lang="en-US" sz="2800" b="1" dirty="0" smtClean="0">
                <a:solidFill>
                  <a:srgbClr val="E46C0A"/>
                </a:solidFill>
                <a:latin typeface="Consolas"/>
                <a:cs typeface="Consolas"/>
              </a:rPr>
              <a:t>, </a:t>
            </a:r>
          </a:p>
          <a:p>
            <a:r>
              <a:rPr lang="en-US" sz="2800" b="1" dirty="0">
                <a:solidFill>
                  <a:srgbClr val="E46C0A"/>
                </a:solidFill>
                <a:latin typeface="Consolas"/>
                <a:cs typeface="Consolas"/>
              </a:rPr>
              <a:t>	</a:t>
            </a:r>
            <a:r>
              <a:rPr lang="en-US" sz="2800" b="1" dirty="0" smtClean="0">
                <a:solidFill>
                  <a:srgbClr val="E46C0A"/>
                </a:solidFill>
                <a:latin typeface="Consolas"/>
                <a:cs typeface="Consolas"/>
              </a:rPr>
              <a:t>		r</a:t>
            </a:r>
            <a:r>
              <a:rPr lang="en-US" sz="2800" b="1" baseline="-25000" dirty="0" smtClean="0">
                <a:solidFill>
                  <a:srgbClr val="E46C0A"/>
                </a:solidFill>
                <a:latin typeface="Consolas"/>
                <a:cs typeface="Consolas"/>
              </a:rPr>
              <a:t>1</a:t>
            </a:r>
            <a:r>
              <a:rPr lang="en-US" sz="2800" b="1" dirty="0" smtClean="0">
                <a:solidFill>
                  <a:srgbClr val="E46C0A"/>
                </a:solidFill>
                <a:latin typeface="Consolas"/>
                <a:cs typeface="Consolas"/>
              </a:rPr>
              <a:t>_success(B</a:t>
            </a:r>
            <a:r>
              <a:rPr lang="en-US" sz="2800" b="1" baseline="-25000" dirty="0" smtClean="0">
                <a:solidFill>
                  <a:srgbClr val="E46C0A"/>
                </a:solidFill>
                <a:latin typeface="Consolas"/>
                <a:cs typeface="Consolas"/>
              </a:rPr>
              <a:t>1</a:t>
            </a:r>
            <a:r>
              <a:rPr lang="en-US" sz="2800" b="1" dirty="0" smtClean="0">
                <a:solidFill>
                  <a:srgbClr val="E46C0A"/>
                </a:solidFill>
                <a:latin typeface="Consolas"/>
                <a:cs typeface="Consolas"/>
              </a:rPr>
              <a:t>),</a:t>
            </a:r>
          </a:p>
          <a:p>
            <a:r>
              <a:rPr lang="en-US" sz="2800" b="1" dirty="0">
                <a:solidFill>
                  <a:srgbClr val="E46C0A"/>
                </a:solidFill>
                <a:latin typeface="Consolas"/>
                <a:cs typeface="Consolas"/>
              </a:rPr>
              <a:t>	</a:t>
            </a:r>
            <a:r>
              <a:rPr lang="en-US" sz="2800" b="1" dirty="0" smtClean="0">
                <a:solidFill>
                  <a:srgbClr val="E46C0A"/>
                </a:solidFill>
                <a:latin typeface="Consolas"/>
                <a:cs typeface="Consolas"/>
              </a:rPr>
              <a:t>		not has_r</a:t>
            </a:r>
            <a:r>
              <a:rPr lang="en-US" sz="2800" b="1" baseline="-25000" dirty="0" smtClean="0">
                <a:solidFill>
                  <a:srgbClr val="E46C0A"/>
                </a:solidFill>
                <a:latin typeface="Consolas"/>
                <a:cs typeface="Consolas"/>
              </a:rPr>
              <a:t>1</a:t>
            </a:r>
            <a:r>
              <a:rPr lang="en-US" sz="2800" b="1" dirty="0" smtClean="0">
                <a:solidFill>
                  <a:srgbClr val="E46C0A"/>
                </a:solidFill>
                <a:latin typeface="Consolas"/>
                <a:cs typeface="Consolas"/>
              </a:rPr>
              <a:t>_fail(C</a:t>
            </a:r>
            <a:r>
              <a:rPr lang="en-US" sz="2800" b="1" baseline="-25000" dirty="0" smtClean="0">
                <a:solidFill>
                  <a:srgbClr val="E46C0A"/>
                </a:solidFill>
                <a:latin typeface="Consolas"/>
                <a:cs typeface="Consolas"/>
              </a:rPr>
              <a:t>1</a:t>
            </a:r>
            <a:r>
              <a:rPr lang="en-US" sz="2800" b="1" dirty="0" smtClean="0">
                <a:solidFill>
                  <a:srgbClr val="E46C0A"/>
                </a:solidFill>
                <a:latin typeface="Consolas"/>
                <a:cs typeface="Consolas"/>
              </a:rPr>
              <a:t>).</a:t>
            </a:r>
            <a:endParaRPr lang="en-US" sz="2800" b="1" dirty="0">
              <a:solidFill>
                <a:srgbClr val="E46C0A"/>
              </a:solidFill>
              <a:latin typeface="Consolas"/>
              <a:cs typeface="Consolas"/>
            </a:endParaRPr>
          </a:p>
        </p:txBody>
      </p:sp>
      <p:sp>
        <p:nvSpPr>
          <p:cNvPr id="1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6331169"/>
            <a:ext cx="838200" cy="501650"/>
          </a:xfrm>
        </p:spPr>
        <p:txBody>
          <a:bodyPr/>
          <a:lstStyle/>
          <a:p>
            <a:r>
              <a:rPr lang="en-US" dirty="0" smtClean="0"/>
              <a:t>21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505200"/>
            <a:ext cx="7207697" cy="2895600"/>
          </a:xfrm>
          <a:prstGeom prst="rect">
            <a:avLst/>
          </a:prstGeom>
        </p:spPr>
      </p:pic>
      <p:cxnSp>
        <p:nvCxnSpPr>
          <p:cNvPr id="4" name="Curved Connector 3"/>
          <p:cNvCxnSpPr>
            <a:endCxn id="15" idx="0"/>
          </p:cNvCxnSpPr>
          <p:nvPr/>
        </p:nvCxnSpPr>
        <p:spPr>
          <a:xfrm rot="5400000">
            <a:off x="1600200" y="3124200"/>
            <a:ext cx="3581400" cy="1600200"/>
          </a:xfrm>
          <a:prstGeom prst="curvedConnector3">
            <a:avLst>
              <a:gd name="adj1" fmla="val 2493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133600" y="5715000"/>
            <a:ext cx="914400" cy="457200"/>
          </a:xfrm>
          <a:prstGeom prst="ellipse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Curved Connector 3"/>
          <p:cNvCxnSpPr/>
          <p:nvPr/>
        </p:nvCxnSpPr>
        <p:spPr>
          <a:xfrm rot="5400000">
            <a:off x="1409700" y="3009900"/>
            <a:ext cx="3048000" cy="1143000"/>
          </a:xfrm>
          <a:prstGeom prst="curvedConnector3">
            <a:avLst>
              <a:gd name="adj1" fmla="val 4697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1905000" y="5105400"/>
            <a:ext cx="1371600" cy="457200"/>
          </a:xfrm>
          <a:prstGeom prst="ellipse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93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22950" indent="-742950">
              <a:buFont typeface="+mj-ea"/>
              <a:buAutoNum type="circleNumDbPlain" startAt="3"/>
            </a:pPr>
            <a:r>
              <a:rPr lang="en-US" smtClean="0"/>
              <a:t>Model Generalization</a:t>
            </a:r>
            <a:endParaRPr lang="en-US" dirty="0"/>
          </a:p>
        </p:txBody>
      </p:sp>
      <p:sp>
        <p:nvSpPr>
          <p:cNvPr id="9" name="矩形 8"/>
          <p:cNvSpPr/>
          <p:nvPr/>
        </p:nvSpPr>
        <p:spPr>
          <a:xfrm>
            <a:off x="352778" y="1186458"/>
            <a:ext cx="8382000" cy="464742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514350" indent="-514350">
              <a:buFont typeface="Arial"/>
              <a:buChar char="•"/>
            </a:pPr>
            <a:r>
              <a:rPr lang="en-US" sz="3200" b="1" dirty="0" smtClean="0"/>
              <a:t>Domination</a:t>
            </a:r>
          </a:p>
          <a:p>
            <a:r>
              <a:rPr lang="en-US" sz="2400" b="1" dirty="0" smtClean="0">
                <a:solidFill>
                  <a:srgbClr val="E46C0A"/>
                </a:solidFill>
                <a:latin typeface="Consolas"/>
                <a:cs typeface="Consolas"/>
              </a:rPr>
              <a:t>dominated_r</a:t>
            </a:r>
            <a:r>
              <a:rPr lang="en-US" sz="2400" b="1" baseline="-25000" dirty="0" smtClean="0">
                <a:solidFill>
                  <a:srgbClr val="E46C0A"/>
                </a:solidFill>
                <a:latin typeface="Consolas"/>
                <a:cs typeface="Consolas"/>
              </a:rPr>
              <a:t>1</a:t>
            </a:r>
            <a:r>
              <a:rPr lang="en-US" sz="2400" b="1" dirty="0" smtClean="0">
                <a:solidFill>
                  <a:srgbClr val="E46C0A"/>
                </a:solidFill>
                <a:latin typeface="Consolas"/>
                <a:cs typeface="Consolas"/>
              </a:rPr>
              <a:t>_success</a:t>
            </a:r>
            <a:r>
              <a:rPr lang="en-US" sz="2400" b="1" dirty="0">
                <a:solidFill>
                  <a:srgbClr val="E46C0A"/>
                </a:solidFill>
                <a:latin typeface="Consolas"/>
                <a:cs typeface="Consolas"/>
              </a:rPr>
              <a:t>(C</a:t>
            </a:r>
            <a:r>
              <a:rPr lang="en-US" sz="2400" b="1" baseline="-25000" dirty="0">
                <a:solidFill>
                  <a:srgbClr val="E46C0A"/>
                </a:solidFill>
                <a:latin typeface="Consolas"/>
                <a:cs typeface="Consolas"/>
              </a:rPr>
              <a:t>1</a:t>
            </a:r>
            <a:r>
              <a:rPr lang="en-US" sz="2400" b="1" dirty="0">
                <a:solidFill>
                  <a:srgbClr val="E46C0A"/>
                </a:solidFill>
                <a:latin typeface="Consolas"/>
                <a:cs typeface="Consolas"/>
              </a:rPr>
              <a:t>,B</a:t>
            </a:r>
            <a:r>
              <a:rPr lang="en-US" sz="2400" b="1" baseline="-25000" dirty="0">
                <a:solidFill>
                  <a:srgbClr val="E46C0A"/>
                </a:solidFill>
                <a:latin typeface="Consolas"/>
                <a:cs typeface="Consolas"/>
              </a:rPr>
              <a:t>1</a:t>
            </a:r>
            <a:r>
              <a:rPr lang="en-US" sz="2400" b="1" dirty="0">
                <a:solidFill>
                  <a:srgbClr val="E46C0A"/>
                </a:solidFill>
                <a:latin typeface="Consolas"/>
                <a:cs typeface="Consolas"/>
              </a:rPr>
              <a:t>) </a:t>
            </a:r>
            <a:r>
              <a:rPr lang="en-US" sz="2400" b="1" dirty="0" smtClean="0">
                <a:solidFill>
                  <a:srgbClr val="E46C0A"/>
                </a:solidFill>
                <a:latin typeface="Consolas"/>
                <a:cs typeface="Consolas"/>
              </a:rPr>
              <a:t>:-</a:t>
            </a:r>
          </a:p>
          <a:p>
            <a:r>
              <a:rPr lang="en-US" sz="2400" b="1" dirty="0">
                <a:solidFill>
                  <a:srgbClr val="E46C0A"/>
                </a:solidFill>
                <a:latin typeface="Consolas"/>
                <a:cs typeface="Consolas"/>
              </a:rPr>
              <a:t>	expl_r</a:t>
            </a:r>
            <a:r>
              <a:rPr lang="en-US" sz="2400" b="1" baseline="-25000" dirty="0">
                <a:solidFill>
                  <a:srgbClr val="E46C0A"/>
                </a:solidFill>
                <a:latin typeface="Consolas"/>
                <a:cs typeface="Consolas"/>
              </a:rPr>
              <a:t>1</a:t>
            </a:r>
            <a:r>
              <a:rPr lang="en-US" sz="2400" b="1" dirty="0">
                <a:solidFill>
                  <a:srgbClr val="E46C0A"/>
                </a:solidFill>
                <a:latin typeface="Consolas"/>
                <a:cs typeface="Consolas"/>
              </a:rPr>
              <a:t>_success(C</a:t>
            </a:r>
            <a:r>
              <a:rPr lang="en-US" sz="2400" b="1" baseline="-25000" dirty="0">
                <a:solidFill>
                  <a:srgbClr val="E46C0A"/>
                </a:solidFill>
                <a:latin typeface="Consolas"/>
                <a:cs typeface="Consolas"/>
              </a:rPr>
              <a:t>1</a:t>
            </a:r>
            <a:r>
              <a:rPr lang="en-US" sz="2400" b="1" dirty="0">
                <a:solidFill>
                  <a:srgbClr val="E46C0A"/>
                </a:solidFill>
                <a:latin typeface="Consolas"/>
                <a:cs typeface="Consolas"/>
              </a:rPr>
              <a:t>,B</a:t>
            </a:r>
            <a:r>
              <a:rPr lang="en-US" sz="2400" b="1" baseline="-25000" dirty="0">
                <a:solidFill>
                  <a:srgbClr val="E46C0A"/>
                </a:solidFill>
                <a:latin typeface="Consolas"/>
                <a:cs typeface="Consolas"/>
              </a:rPr>
              <a:t>1</a:t>
            </a:r>
            <a:r>
              <a:rPr lang="en-US" sz="2400" b="1" dirty="0" smtClean="0">
                <a:solidFill>
                  <a:srgbClr val="E46C0A"/>
                </a:solidFill>
                <a:latin typeface="Consolas"/>
                <a:cs typeface="Consolas"/>
              </a:rPr>
              <a:t>), </a:t>
            </a:r>
          </a:p>
          <a:p>
            <a:r>
              <a:rPr lang="en-US" sz="2400" b="1" dirty="0">
                <a:solidFill>
                  <a:srgbClr val="E46C0A"/>
                </a:solidFill>
                <a:latin typeface="Consolas"/>
                <a:cs typeface="Consolas"/>
              </a:rPr>
              <a:t>	expl_r</a:t>
            </a:r>
            <a:r>
              <a:rPr lang="en-US" sz="2400" b="1" baseline="-25000" dirty="0">
                <a:solidFill>
                  <a:srgbClr val="E46C0A"/>
                </a:solidFill>
                <a:latin typeface="Consolas"/>
                <a:cs typeface="Consolas"/>
              </a:rPr>
              <a:t>1</a:t>
            </a:r>
            <a:r>
              <a:rPr lang="en-US" sz="2400" b="1" dirty="0">
                <a:solidFill>
                  <a:srgbClr val="E46C0A"/>
                </a:solidFill>
                <a:latin typeface="Consolas"/>
                <a:cs typeface="Consolas"/>
              </a:rPr>
              <a:t>_success</a:t>
            </a:r>
            <a:r>
              <a:rPr lang="en-US" sz="2400" b="1" dirty="0" smtClean="0">
                <a:solidFill>
                  <a:srgbClr val="E46C0A"/>
                </a:solidFill>
                <a:latin typeface="Consolas"/>
                <a:cs typeface="Consolas"/>
              </a:rPr>
              <a:t>(</a:t>
            </a:r>
            <a:r>
              <a:rPr lang="en-US" sz="2400" b="1" dirty="0">
                <a:solidFill>
                  <a:srgbClr val="E46C0A"/>
                </a:solidFill>
                <a:latin typeface="Consolas"/>
                <a:cs typeface="Consolas"/>
              </a:rPr>
              <a:t>D</a:t>
            </a:r>
            <a:r>
              <a:rPr lang="en-US" sz="2400" b="1" baseline="-25000" dirty="0" smtClean="0">
                <a:solidFill>
                  <a:srgbClr val="E46C0A"/>
                </a:solidFill>
                <a:latin typeface="Consolas"/>
                <a:cs typeface="Consolas"/>
              </a:rPr>
              <a:t>1</a:t>
            </a:r>
            <a:r>
              <a:rPr lang="en-US" sz="2400" b="1" dirty="0" smtClean="0">
                <a:solidFill>
                  <a:srgbClr val="E46C0A"/>
                </a:solidFill>
                <a:latin typeface="Consolas"/>
                <a:cs typeface="Consolas"/>
              </a:rPr>
              <a:t>,</a:t>
            </a:r>
            <a:r>
              <a:rPr lang="en-US" sz="2400" b="1" dirty="0">
                <a:solidFill>
                  <a:srgbClr val="E46C0A"/>
                </a:solidFill>
                <a:latin typeface="Consolas"/>
                <a:cs typeface="Consolas"/>
              </a:rPr>
              <a:t>B</a:t>
            </a:r>
            <a:r>
              <a:rPr lang="en-US" sz="2400" b="1" baseline="-25000" dirty="0">
                <a:solidFill>
                  <a:srgbClr val="E46C0A"/>
                </a:solidFill>
                <a:latin typeface="Consolas"/>
                <a:cs typeface="Consolas"/>
              </a:rPr>
              <a:t>1</a:t>
            </a:r>
            <a:r>
              <a:rPr lang="en-US" sz="2400" b="1" dirty="0" smtClean="0">
                <a:solidFill>
                  <a:srgbClr val="E46C0A"/>
                </a:solidFill>
                <a:latin typeface="Consolas"/>
                <a:cs typeface="Consolas"/>
              </a:rPr>
              <a:t>),</a:t>
            </a:r>
          </a:p>
          <a:p>
            <a:r>
              <a:rPr lang="en-US" sz="2400" b="1" dirty="0">
                <a:solidFill>
                  <a:srgbClr val="E46C0A"/>
                </a:solidFill>
                <a:latin typeface="Consolas"/>
                <a:cs typeface="Consolas"/>
              </a:rPr>
              <a:t>	subsumes</a:t>
            </a:r>
            <a:r>
              <a:rPr lang="en-US" sz="2400" b="1" dirty="0" smtClean="0">
                <a:solidFill>
                  <a:srgbClr val="E46C0A"/>
                </a:solidFill>
                <a:latin typeface="Consolas"/>
                <a:cs typeface="Consolas"/>
              </a:rPr>
              <a:t>(C</a:t>
            </a:r>
            <a:r>
              <a:rPr lang="en-US" sz="2400" b="1" baseline="-25000" dirty="0" smtClean="0">
                <a:solidFill>
                  <a:srgbClr val="E46C0A"/>
                </a:solidFill>
                <a:latin typeface="Consolas"/>
                <a:cs typeface="Consolas"/>
              </a:rPr>
              <a:t>1</a:t>
            </a:r>
            <a:r>
              <a:rPr lang="en-US" sz="2400" b="1" dirty="0" smtClean="0">
                <a:solidFill>
                  <a:srgbClr val="E46C0A"/>
                </a:solidFill>
                <a:latin typeface="Consolas"/>
                <a:cs typeface="Consolas"/>
              </a:rPr>
              <a:t>,</a:t>
            </a:r>
            <a:r>
              <a:rPr lang="en-US" sz="2400" b="1" dirty="0">
                <a:solidFill>
                  <a:srgbClr val="E46C0A"/>
                </a:solidFill>
                <a:latin typeface="Consolas"/>
                <a:cs typeface="Consolas"/>
              </a:rPr>
              <a:t> </a:t>
            </a:r>
            <a:r>
              <a:rPr lang="en-US" sz="2400" b="1" dirty="0" smtClean="0">
                <a:solidFill>
                  <a:srgbClr val="E46C0A"/>
                </a:solidFill>
                <a:latin typeface="Consolas"/>
                <a:cs typeface="Consolas"/>
              </a:rPr>
              <a:t>D</a:t>
            </a:r>
            <a:r>
              <a:rPr lang="en-US" sz="2400" b="1" baseline="-25000" dirty="0" smtClean="0">
                <a:solidFill>
                  <a:srgbClr val="E46C0A"/>
                </a:solidFill>
                <a:latin typeface="Consolas"/>
                <a:cs typeface="Consolas"/>
              </a:rPr>
              <a:t>1</a:t>
            </a:r>
            <a:r>
              <a:rPr lang="en-US" sz="2400" b="1" dirty="0" smtClean="0">
                <a:solidFill>
                  <a:srgbClr val="E46C0A"/>
                </a:solidFill>
                <a:latin typeface="Consolas"/>
                <a:cs typeface="Consolas"/>
              </a:rPr>
              <a:t>).</a:t>
            </a:r>
          </a:p>
          <a:p>
            <a:pPr marL="514350" indent="-514350">
              <a:buFont typeface="Arial"/>
              <a:buChar char="•"/>
            </a:pPr>
            <a:r>
              <a:rPr lang="en-US" sz="3200" b="1" dirty="0" smtClean="0"/>
              <a:t>Most general explanation</a:t>
            </a:r>
          </a:p>
          <a:p>
            <a:r>
              <a:rPr lang="en-US" sz="2400" b="1" dirty="0" smtClean="0">
                <a:solidFill>
                  <a:srgbClr val="E46C0A"/>
                </a:solidFill>
                <a:latin typeface="Consolas"/>
                <a:cs typeface="Consolas"/>
              </a:rPr>
              <a:t>most_gen_r</a:t>
            </a:r>
            <a:r>
              <a:rPr lang="en-US" sz="2400" b="1" baseline="-25000" dirty="0" smtClean="0">
                <a:solidFill>
                  <a:srgbClr val="E46C0A"/>
                </a:solidFill>
                <a:latin typeface="Consolas"/>
                <a:cs typeface="Consolas"/>
              </a:rPr>
              <a:t>1</a:t>
            </a:r>
            <a:r>
              <a:rPr lang="en-US" sz="2400" b="1" dirty="0" smtClean="0">
                <a:solidFill>
                  <a:srgbClr val="E46C0A"/>
                </a:solidFill>
                <a:latin typeface="Consolas"/>
                <a:cs typeface="Consolas"/>
              </a:rPr>
              <a:t>_success</a:t>
            </a:r>
            <a:r>
              <a:rPr lang="en-US" sz="2400" b="1" dirty="0">
                <a:solidFill>
                  <a:srgbClr val="E46C0A"/>
                </a:solidFill>
                <a:latin typeface="Consolas"/>
                <a:cs typeface="Consolas"/>
              </a:rPr>
              <a:t>(C</a:t>
            </a:r>
            <a:r>
              <a:rPr lang="en-US" sz="2400" b="1" baseline="-25000" dirty="0">
                <a:solidFill>
                  <a:srgbClr val="E46C0A"/>
                </a:solidFill>
                <a:latin typeface="Consolas"/>
                <a:cs typeface="Consolas"/>
              </a:rPr>
              <a:t>1</a:t>
            </a:r>
            <a:r>
              <a:rPr lang="en-US" sz="2400" b="1" dirty="0">
                <a:solidFill>
                  <a:srgbClr val="E46C0A"/>
                </a:solidFill>
                <a:latin typeface="Consolas"/>
                <a:cs typeface="Consolas"/>
              </a:rPr>
              <a:t>,B</a:t>
            </a:r>
            <a:r>
              <a:rPr lang="en-US" sz="2400" b="1" baseline="-25000" dirty="0">
                <a:solidFill>
                  <a:srgbClr val="E46C0A"/>
                </a:solidFill>
                <a:latin typeface="Consolas"/>
                <a:cs typeface="Consolas"/>
              </a:rPr>
              <a:t>1</a:t>
            </a:r>
            <a:r>
              <a:rPr lang="en-US" sz="2400" b="1" dirty="0">
                <a:solidFill>
                  <a:srgbClr val="E46C0A"/>
                </a:solidFill>
                <a:latin typeface="Consolas"/>
                <a:cs typeface="Consolas"/>
              </a:rPr>
              <a:t>) :-</a:t>
            </a:r>
          </a:p>
          <a:p>
            <a:r>
              <a:rPr lang="en-US" sz="2400" b="1" dirty="0">
                <a:solidFill>
                  <a:srgbClr val="E46C0A"/>
                </a:solidFill>
                <a:latin typeface="Consolas"/>
                <a:cs typeface="Consolas"/>
              </a:rPr>
              <a:t>	expl_r</a:t>
            </a:r>
            <a:r>
              <a:rPr lang="en-US" sz="2400" b="1" baseline="-25000" dirty="0">
                <a:solidFill>
                  <a:srgbClr val="E46C0A"/>
                </a:solidFill>
                <a:latin typeface="Consolas"/>
                <a:cs typeface="Consolas"/>
              </a:rPr>
              <a:t>1</a:t>
            </a:r>
            <a:r>
              <a:rPr lang="en-US" sz="2400" b="1" dirty="0">
                <a:solidFill>
                  <a:srgbClr val="E46C0A"/>
                </a:solidFill>
                <a:latin typeface="Consolas"/>
                <a:cs typeface="Consolas"/>
              </a:rPr>
              <a:t>_success(C</a:t>
            </a:r>
            <a:r>
              <a:rPr lang="en-US" sz="2400" b="1" baseline="-25000" dirty="0">
                <a:solidFill>
                  <a:srgbClr val="E46C0A"/>
                </a:solidFill>
                <a:latin typeface="Consolas"/>
                <a:cs typeface="Consolas"/>
              </a:rPr>
              <a:t>1</a:t>
            </a:r>
            <a:r>
              <a:rPr lang="en-US" sz="2400" b="1" dirty="0">
                <a:solidFill>
                  <a:srgbClr val="E46C0A"/>
                </a:solidFill>
                <a:latin typeface="Consolas"/>
                <a:cs typeface="Consolas"/>
              </a:rPr>
              <a:t>,B</a:t>
            </a:r>
            <a:r>
              <a:rPr lang="en-US" sz="2400" b="1" baseline="-25000" dirty="0">
                <a:solidFill>
                  <a:srgbClr val="E46C0A"/>
                </a:solidFill>
                <a:latin typeface="Consolas"/>
                <a:cs typeface="Consolas"/>
              </a:rPr>
              <a:t>1</a:t>
            </a:r>
            <a:r>
              <a:rPr lang="en-US" sz="2400" b="1" dirty="0">
                <a:solidFill>
                  <a:srgbClr val="E46C0A"/>
                </a:solidFill>
                <a:latin typeface="Consolas"/>
                <a:cs typeface="Consolas"/>
              </a:rPr>
              <a:t>), </a:t>
            </a:r>
          </a:p>
          <a:p>
            <a:r>
              <a:rPr lang="en-US" sz="2400" b="1" dirty="0">
                <a:solidFill>
                  <a:srgbClr val="E46C0A"/>
                </a:solidFill>
                <a:latin typeface="Consolas"/>
                <a:cs typeface="Consolas"/>
              </a:rPr>
              <a:t>	</a:t>
            </a:r>
            <a:r>
              <a:rPr lang="en-US" sz="2400" b="1" dirty="0" smtClean="0">
                <a:solidFill>
                  <a:srgbClr val="E46C0A"/>
                </a:solidFill>
                <a:latin typeface="Consolas"/>
                <a:cs typeface="Consolas"/>
              </a:rPr>
              <a:t>not dominated_r</a:t>
            </a:r>
            <a:r>
              <a:rPr lang="en-US" sz="2400" b="1" baseline="-25000" dirty="0" smtClean="0">
                <a:solidFill>
                  <a:srgbClr val="E46C0A"/>
                </a:solidFill>
                <a:latin typeface="Consolas"/>
                <a:cs typeface="Consolas"/>
              </a:rPr>
              <a:t>1</a:t>
            </a:r>
            <a:r>
              <a:rPr lang="en-US" sz="2400" b="1" dirty="0" smtClean="0">
                <a:solidFill>
                  <a:srgbClr val="E46C0A"/>
                </a:solidFill>
                <a:latin typeface="Consolas"/>
                <a:cs typeface="Consolas"/>
              </a:rPr>
              <a:t>_success(C</a:t>
            </a:r>
            <a:r>
              <a:rPr lang="en-US" sz="2400" b="1" baseline="-25000" dirty="0" smtClean="0">
                <a:solidFill>
                  <a:srgbClr val="E46C0A"/>
                </a:solidFill>
                <a:latin typeface="Consolas"/>
                <a:cs typeface="Consolas"/>
              </a:rPr>
              <a:t>1</a:t>
            </a:r>
            <a:r>
              <a:rPr lang="en-US" sz="2400" b="1" dirty="0">
                <a:solidFill>
                  <a:srgbClr val="E46C0A"/>
                </a:solidFill>
                <a:latin typeface="Consolas"/>
                <a:cs typeface="Consolas"/>
              </a:rPr>
              <a:t>,B</a:t>
            </a:r>
            <a:r>
              <a:rPr lang="en-US" sz="2400" b="1" baseline="-25000" dirty="0">
                <a:solidFill>
                  <a:srgbClr val="E46C0A"/>
                </a:solidFill>
                <a:latin typeface="Consolas"/>
                <a:cs typeface="Consolas"/>
              </a:rPr>
              <a:t>1</a:t>
            </a:r>
            <a:r>
              <a:rPr lang="en-US" sz="2400" b="1" dirty="0" smtClean="0">
                <a:solidFill>
                  <a:srgbClr val="E46C0A"/>
                </a:solidFill>
                <a:latin typeface="Consolas"/>
                <a:cs typeface="Consolas"/>
              </a:rPr>
              <a:t>).</a:t>
            </a:r>
            <a:endParaRPr lang="en-US" sz="2400" b="1" dirty="0">
              <a:solidFill>
                <a:srgbClr val="E46C0A"/>
              </a:solidFill>
              <a:latin typeface="Consolas"/>
              <a:cs typeface="Consolas"/>
            </a:endParaRPr>
          </a:p>
          <a:p>
            <a:pPr marL="514350" indent="-514350">
              <a:buFont typeface="Arial"/>
              <a:buChar char="•"/>
            </a:pPr>
            <a:r>
              <a:rPr lang="en-US" sz="3200" b="1" dirty="0" smtClean="0"/>
              <a:t>Why question</a:t>
            </a:r>
          </a:p>
          <a:p>
            <a:r>
              <a:rPr lang="en-US" sz="2400" b="1" dirty="0">
                <a:solidFill>
                  <a:srgbClr val="E46C0A"/>
                </a:solidFill>
                <a:latin typeface="Consolas"/>
                <a:cs typeface="Consolas"/>
              </a:rPr>
              <a:t>w</a:t>
            </a:r>
            <a:r>
              <a:rPr lang="en-US" sz="2400" b="1" dirty="0" smtClean="0">
                <a:solidFill>
                  <a:srgbClr val="E46C0A"/>
                </a:solidFill>
                <a:latin typeface="Consolas"/>
                <a:cs typeface="Consolas"/>
              </a:rPr>
              <a:t>hy(C</a:t>
            </a:r>
            <a:r>
              <a:rPr lang="en-US" sz="2400" b="1" baseline="-25000" dirty="0" smtClean="0">
                <a:solidFill>
                  <a:srgbClr val="E46C0A"/>
                </a:solidFill>
                <a:latin typeface="Consolas"/>
                <a:cs typeface="Consolas"/>
              </a:rPr>
              <a:t>1</a:t>
            </a:r>
            <a:r>
              <a:rPr lang="en-US" sz="2400" b="1" dirty="0" smtClean="0">
                <a:solidFill>
                  <a:srgbClr val="E46C0A"/>
                </a:solidFill>
                <a:latin typeface="Consolas"/>
                <a:cs typeface="Consolas"/>
              </a:rPr>
              <a:t>) :- most_gen_r</a:t>
            </a:r>
            <a:r>
              <a:rPr lang="en-US" sz="2400" b="1" baseline="-25000" dirty="0" smtClean="0">
                <a:solidFill>
                  <a:srgbClr val="E46C0A"/>
                </a:solidFill>
                <a:latin typeface="Consolas"/>
                <a:cs typeface="Consolas"/>
              </a:rPr>
              <a:t>1</a:t>
            </a:r>
            <a:r>
              <a:rPr lang="en-US" sz="2400" b="1" dirty="0" smtClean="0">
                <a:solidFill>
                  <a:srgbClr val="E46C0A"/>
                </a:solidFill>
                <a:latin typeface="Consolas"/>
                <a:cs typeface="Consolas"/>
              </a:rPr>
              <a:t>_success</a:t>
            </a:r>
            <a:r>
              <a:rPr lang="en-US" sz="2400" b="1" dirty="0">
                <a:solidFill>
                  <a:srgbClr val="E46C0A"/>
                </a:solidFill>
                <a:latin typeface="Consolas"/>
                <a:cs typeface="Consolas"/>
              </a:rPr>
              <a:t>(C</a:t>
            </a:r>
            <a:r>
              <a:rPr lang="en-US" sz="2400" b="1" baseline="-25000" dirty="0">
                <a:solidFill>
                  <a:srgbClr val="E46C0A"/>
                </a:solidFill>
                <a:latin typeface="Consolas"/>
                <a:cs typeface="Consolas"/>
              </a:rPr>
              <a:t>1</a:t>
            </a:r>
            <a:r>
              <a:rPr lang="en-US" sz="2400" b="1" dirty="0" smtClean="0">
                <a:solidFill>
                  <a:srgbClr val="E46C0A"/>
                </a:solidFill>
                <a:latin typeface="Consolas"/>
                <a:cs typeface="Consolas"/>
              </a:rPr>
              <a:t>,seattle</a:t>
            </a:r>
            <a:r>
              <a:rPr lang="en-US" sz="2800" b="1" dirty="0" smtClean="0">
                <a:solidFill>
                  <a:srgbClr val="E46C0A"/>
                </a:solidFill>
                <a:latin typeface="Consolas"/>
                <a:cs typeface="Consolas"/>
              </a:rPr>
              <a:t>).</a:t>
            </a:r>
          </a:p>
        </p:txBody>
      </p:sp>
      <p:sp>
        <p:nvSpPr>
          <p:cNvPr id="1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6331169"/>
            <a:ext cx="838200" cy="501650"/>
          </a:xfrm>
        </p:spPr>
        <p:txBody>
          <a:bodyPr/>
          <a:lstStyle/>
          <a:p>
            <a:r>
              <a:rPr lang="en-US" dirty="0" smtClean="0"/>
              <a:t>22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905000"/>
            <a:ext cx="3715676" cy="149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40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Overview</a:t>
            </a:r>
            <a:endParaRPr lang="en-US" dirty="0"/>
          </a:p>
        </p:txBody>
      </p:sp>
      <p:sp>
        <p:nvSpPr>
          <p:cNvPr id="9" name="矩形 8"/>
          <p:cNvSpPr/>
          <p:nvPr/>
        </p:nvSpPr>
        <p:spPr>
          <a:xfrm>
            <a:off x="352778" y="1186458"/>
            <a:ext cx="8382000" cy="501675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Introduce a </a:t>
            </a:r>
            <a:r>
              <a:rPr lang="en-US" altLang="zh-CN" sz="3200" b="1" dirty="0" smtClean="0">
                <a:solidFill>
                  <a:srgbClr val="3185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unified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framework for generalizing explanations for </a:t>
            </a:r>
            <a:r>
              <a:rPr lang="en-US" altLang="zh-CN" sz="3200" b="1" dirty="0" smtClean="0">
                <a:solidFill>
                  <a:srgbClr val="3185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answers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sz="3200" b="1" dirty="0" smtClean="0">
                <a:solidFill>
                  <a:srgbClr val="3185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non-answers</a:t>
            </a: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32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sz="3200" b="1" dirty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zh-CN" sz="3200" b="1" dirty="0" smtClean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hy-not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question </a:t>
            </a:r>
            <a:r>
              <a:rPr lang="en-US" altLang="zh-CN" sz="3200" b="1" dirty="0" smtClean="0">
                <a:solidFill>
                  <a:srgbClr val="3185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Q(t)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is tuple</a:t>
            </a:r>
            <a:r>
              <a:rPr lang="en-US" altLang="zh-CN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smtClean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altLang="zh-CN" sz="2800" dirty="0" smtClean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result of query </a:t>
            </a:r>
            <a:r>
              <a:rPr lang="en-US" altLang="zh-CN" sz="2800" b="1" dirty="0" smtClean="0">
                <a:solidFill>
                  <a:srgbClr val="3185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Explanation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Provenance for the answer/non-answer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Generalization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an </a:t>
            </a:r>
            <a:r>
              <a:rPr lang="en-US" altLang="zh-CN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ontology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summarize and generalize explanations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Computing generalized explanations for </a:t>
            </a:r>
            <a:r>
              <a:rPr lang="en-US" altLang="zh-CN" sz="2800" b="1" dirty="0" smtClean="0">
                <a:solidFill>
                  <a:srgbClr val="3185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UCQs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altLang="zh-C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Datalog</a:t>
            </a: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6331169"/>
            <a:ext cx="838200" cy="501650"/>
          </a:xfrm>
        </p:spPr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640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273175"/>
            <a:ext cx="7772400" cy="1470025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533400" y="3048000"/>
            <a:ext cx="7772400" cy="3108325"/>
          </a:xfrm>
        </p:spPr>
        <p:txBody>
          <a:bodyPr>
            <a:normAutofit fontScale="25000" lnSpcReduction="20000"/>
          </a:bodyPr>
          <a:lstStyle/>
          <a:p>
            <a:pPr marL="514350" indent="-514350" algn="l">
              <a:buFont typeface="+mj-ea"/>
              <a:buAutoNum type="circleNumDbPlain"/>
            </a:pPr>
            <a:r>
              <a:rPr lang="en-US" altLang="zh-CN" sz="11200" dirty="0">
                <a:solidFill>
                  <a:schemeClr val="tx1"/>
                </a:solidFill>
              </a:rPr>
              <a:t>Introduction </a:t>
            </a:r>
            <a:endParaRPr lang="en-US" altLang="zh-CN" sz="11200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ea"/>
              <a:buAutoNum type="circleNumDbPlain"/>
            </a:pPr>
            <a:r>
              <a:rPr lang="en-US" altLang="zh-CN" sz="11200" dirty="0" smtClean="0">
                <a:solidFill>
                  <a:srgbClr val="000000"/>
                </a:solidFill>
              </a:rPr>
              <a:t>Approach</a:t>
            </a:r>
          </a:p>
          <a:p>
            <a:pPr marL="514350" indent="-514350" algn="l">
              <a:buFont typeface="+mj-ea"/>
              <a:buAutoNum type="circleNumDbPlain"/>
            </a:pPr>
            <a:r>
              <a:rPr lang="en-US" altLang="zh-CN" sz="11200" dirty="0" smtClean="0">
                <a:solidFill>
                  <a:schemeClr val="tx1"/>
                </a:solidFill>
              </a:rPr>
              <a:t>Explanations</a:t>
            </a:r>
          </a:p>
          <a:p>
            <a:pPr marL="514350" indent="-514350" algn="l">
              <a:buFont typeface="+mj-ea"/>
              <a:buAutoNum type="circleNumDbPlain"/>
            </a:pPr>
            <a:r>
              <a:rPr lang="en-US" altLang="zh-CN" sz="11200" dirty="0" smtClean="0">
                <a:solidFill>
                  <a:schemeClr val="tx1"/>
                </a:solidFill>
              </a:rPr>
              <a:t>Generalized Explanations</a:t>
            </a:r>
          </a:p>
          <a:p>
            <a:pPr marL="514350" indent="-514350" algn="l">
              <a:buFont typeface="+mj-ea"/>
              <a:buAutoNum type="circleNumDbPlain"/>
            </a:pPr>
            <a:r>
              <a:rPr lang="en-US" altLang="zh-CN" sz="11200" dirty="0" smtClean="0">
                <a:solidFill>
                  <a:schemeClr val="tx1"/>
                </a:solidFill>
              </a:rPr>
              <a:t>Computing Explanations with </a:t>
            </a:r>
            <a:r>
              <a:rPr lang="en-US" altLang="zh-CN" sz="11200" dirty="0" err="1" smtClean="0">
                <a:solidFill>
                  <a:schemeClr val="tx1"/>
                </a:solidFill>
              </a:rPr>
              <a:t>Datalog</a:t>
            </a:r>
            <a:endParaRPr lang="en-US" altLang="zh-CN" sz="11200" dirty="0">
              <a:solidFill>
                <a:schemeClr val="tx1"/>
              </a:solidFill>
            </a:endParaRPr>
          </a:p>
          <a:p>
            <a:pPr marL="514350" indent="-514350" algn="l">
              <a:buFont typeface="+mj-ea"/>
              <a:buAutoNum type="circleNumDbPlain"/>
            </a:pPr>
            <a:r>
              <a:rPr lang="en-US" altLang="zh-CN" sz="11200" b="1" dirty="0" smtClean="0">
                <a:solidFill>
                  <a:srgbClr val="31859C"/>
                </a:solidFill>
              </a:rPr>
              <a:t>Conclusions </a:t>
            </a:r>
            <a:r>
              <a:rPr lang="en-US" altLang="zh-CN" sz="11200" b="1" dirty="0">
                <a:solidFill>
                  <a:srgbClr val="31859C"/>
                </a:solidFill>
              </a:rPr>
              <a:t>and </a:t>
            </a:r>
            <a:r>
              <a:rPr lang="en-US" altLang="zh-CN" sz="11200" b="1" dirty="0" smtClean="0">
                <a:solidFill>
                  <a:srgbClr val="31859C"/>
                </a:solidFill>
              </a:rPr>
              <a:t>Future </a:t>
            </a:r>
            <a:r>
              <a:rPr lang="en-US" altLang="zh-CN" sz="11200" b="1" dirty="0">
                <a:solidFill>
                  <a:srgbClr val="31859C"/>
                </a:solidFill>
              </a:rPr>
              <a:t>W</a:t>
            </a:r>
            <a:r>
              <a:rPr lang="en-US" altLang="zh-CN" sz="11200" b="1" dirty="0" smtClean="0">
                <a:solidFill>
                  <a:srgbClr val="31859C"/>
                </a:solidFill>
              </a:rPr>
              <a:t>ork</a:t>
            </a:r>
            <a:endParaRPr lang="en-US" altLang="zh-CN" sz="11200" b="1" dirty="0">
              <a:solidFill>
                <a:srgbClr val="31859C"/>
              </a:solidFill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28251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9100" y="1487480"/>
            <a:ext cx="8229600" cy="5105400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solidFill>
                  <a:srgbClr val="31859C"/>
                </a:solidFill>
              </a:rPr>
              <a:t>Unified</a:t>
            </a:r>
            <a:r>
              <a:rPr lang="en-US" altLang="zh-CN" dirty="0" smtClean="0">
                <a:solidFill>
                  <a:srgbClr val="31859C"/>
                </a:solidFill>
              </a:rPr>
              <a:t> </a:t>
            </a:r>
            <a:r>
              <a:rPr lang="en-US" altLang="zh-CN" dirty="0" smtClean="0"/>
              <a:t>framework for </a:t>
            </a:r>
            <a:r>
              <a:rPr lang="en-US" altLang="zh-CN" b="1" dirty="0" smtClean="0">
                <a:solidFill>
                  <a:srgbClr val="31859C"/>
                </a:solidFill>
              </a:rPr>
              <a:t>generalizing provenance-based explanations</a:t>
            </a:r>
            <a:r>
              <a:rPr lang="en-US" altLang="zh-CN" dirty="0" smtClean="0"/>
              <a:t> for why and why-not questions</a:t>
            </a:r>
          </a:p>
          <a:p>
            <a:r>
              <a:rPr lang="en-US" altLang="zh-CN" dirty="0" smtClean="0"/>
              <a:t>Uses </a:t>
            </a:r>
            <a:r>
              <a:rPr lang="en-US" altLang="zh-CN" b="1" dirty="0" smtClean="0">
                <a:solidFill>
                  <a:srgbClr val="31859C"/>
                </a:solidFill>
              </a:rPr>
              <a:t>ontology</a:t>
            </a:r>
            <a:r>
              <a:rPr lang="en-US" altLang="zh-CN" dirty="0" smtClean="0">
                <a:solidFill>
                  <a:srgbClr val="31859C"/>
                </a:solidFill>
              </a:rPr>
              <a:t> </a:t>
            </a:r>
            <a:r>
              <a:rPr lang="en-US" altLang="zh-CN" dirty="0" smtClean="0"/>
              <a:t>expressed as </a:t>
            </a:r>
            <a:r>
              <a:rPr lang="en-US" altLang="zh-CN" b="1" dirty="0" smtClean="0">
                <a:solidFill>
                  <a:srgbClr val="31859C"/>
                </a:solidFill>
              </a:rPr>
              <a:t>inclusion dependencies</a:t>
            </a:r>
            <a:r>
              <a:rPr lang="en-US" altLang="zh-CN" dirty="0" smtClean="0"/>
              <a:t> (</a:t>
            </a:r>
            <a:r>
              <a:rPr lang="en-US" altLang="zh-CN" dirty="0" err="1" smtClean="0"/>
              <a:t>Datalog</a:t>
            </a:r>
            <a:r>
              <a:rPr lang="en-US" altLang="zh-CN" dirty="0" smtClean="0"/>
              <a:t> rules) for summarizing explanations</a:t>
            </a:r>
          </a:p>
          <a:p>
            <a:r>
              <a:rPr lang="en-US" altLang="zh-CN" dirty="0" smtClean="0"/>
              <a:t>Uses </a:t>
            </a:r>
            <a:r>
              <a:rPr lang="en-US" altLang="zh-CN" dirty="0" err="1" smtClean="0"/>
              <a:t>Datalog</a:t>
            </a:r>
            <a:r>
              <a:rPr lang="en-US" altLang="zh-CN" dirty="0" smtClean="0"/>
              <a:t> to find </a:t>
            </a:r>
            <a:r>
              <a:rPr lang="en-US" altLang="zh-CN" b="1" dirty="0" smtClean="0">
                <a:solidFill>
                  <a:srgbClr val="31859C"/>
                </a:solidFill>
              </a:rPr>
              <a:t>most general explanations</a:t>
            </a:r>
            <a:r>
              <a:rPr lang="en-US" altLang="zh-CN" dirty="0" smtClean="0"/>
              <a:t> (</a:t>
            </a:r>
            <a:r>
              <a:rPr lang="en-US" altLang="zh-CN" dirty="0" err="1" smtClean="0"/>
              <a:t>pareto</a:t>
            </a:r>
            <a:r>
              <a:rPr lang="en-US" altLang="zh-CN" dirty="0"/>
              <a:t> </a:t>
            </a:r>
            <a:r>
              <a:rPr lang="en-US" altLang="zh-CN" dirty="0" smtClean="0"/>
              <a:t>optimal)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736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Future Work I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9100" y="1143000"/>
            <a:ext cx="8229600" cy="51054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Extend ideas to other types of constraints</a:t>
            </a:r>
          </a:p>
          <a:p>
            <a:r>
              <a:rPr lang="en-US" altLang="zh-CN" dirty="0" smtClean="0"/>
              <a:t>E.g., denial constraints</a:t>
            </a:r>
            <a:endParaRPr lang="en-US" altLang="zh-CN" dirty="0"/>
          </a:p>
          <a:p>
            <a:pPr lvl="1"/>
            <a:r>
              <a:rPr lang="en-US" altLang="zh-CN" dirty="0" smtClean="0"/>
              <a:t>German cities have less than 10M inhabitants</a:t>
            </a:r>
          </a:p>
          <a:p>
            <a:pPr marL="457200" lvl="1" indent="0">
              <a:buNone/>
            </a:pPr>
            <a:r>
              <a:rPr lang="en-US" altLang="zh-CN" b="1" dirty="0" smtClean="0">
                <a:solidFill>
                  <a:schemeClr val="accent6">
                    <a:lumMod val="75000"/>
                  </a:schemeClr>
                </a:solidFill>
                <a:latin typeface="Consolas"/>
                <a:cs typeface="Consolas"/>
              </a:rPr>
              <a:t>:- city(</a:t>
            </a:r>
            <a:r>
              <a:rPr lang="en-US" altLang="zh-CN" b="1" dirty="0" err="1" smtClean="0">
                <a:solidFill>
                  <a:schemeClr val="accent6">
                    <a:lumMod val="75000"/>
                  </a:schemeClr>
                </a:solidFill>
                <a:latin typeface="Consolas"/>
                <a:cs typeface="Consolas"/>
              </a:rPr>
              <a:t>X,germany,Z</a:t>
            </a:r>
            <a:r>
              <a:rPr lang="en-US" altLang="zh-CN" b="1" dirty="0" smtClean="0">
                <a:solidFill>
                  <a:schemeClr val="accent6">
                    <a:lumMod val="75000"/>
                  </a:schemeClr>
                </a:solidFill>
                <a:latin typeface="Consolas"/>
                <a:cs typeface="Consolas"/>
              </a:rPr>
              <a:t>), Z &gt; 10,000,000</a:t>
            </a:r>
            <a:endParaRPr lang="en-US" altLang="zh-CN" b="1" dirty="0">
              <a:solidFill>
                <a:schemeClr val="accent6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altLang="zh-CN" dirty="0" smtClean="0"/>
              <a:t>Query </a:t>
            </a:r>
            <a:r>
              <a:rPr lang="en-US" altLang="zh-CN" dirty="0" smtClean="0"/>
              <a:t>returns countries with very </a:t>
            </a:r>
            <a:r>
              <a:rPr lang="en-US" altLang="zh-CN" dirty="0" smtClean="0"/>
              <a:t>large cities</a:t>
            </a:r>
          </a:p>
          <a:p>
            <a:pPr marL="457200" lvl="1" indent="0">
              <a:buNone/>
            </a:pPr>
            <a:r>
              <a:rPr lang="en-US" altLang="zh-CN" b="1" dirty="0" smtClean="0">
                <a:solidFill>
                  <a:schemeClr val="accent6">
                    <a:lumMod val="75000"/>
                  </a:schemeClr>
                </a:solidFill>
                <a:latin typeface="Consolas"/>
                <a:cs typeface="Consolas"/>
              </a:rPr>
              <a:t>Q(</a:t>
            </a:r>
            <a:r>
              <a:rPr lang="en-US" altLang="zh-CN" b="1" dirty="0" smtClean="0">
                <a:solidFill>
                  <a:schemeClr val="accent6">
                    <a:lumMod val="75000"/>
                  </a:schemeClr>
                </a:solidFill>
                <a:latin typeface="Consolas"/>
                <a:cs typeface="Consolas"/>
              </a:rPr>
              <a:t>Y) </a:t>
            </a:r>
            <a:r>
              <a:rPr lang="en-US" altLang="zh-CN" b="1" dirty="0" smtClean="0">
                <a:solidFill>
                  <a:schemeClr val="accent6">
                    <a:lumMod val="75000"/>
                  </a:schemeClr>
                </a:solidFill>
                <a:latin typeface="Consolas"/>
                <a:cs typeface="Consolas"/>
              </a:rPr>
              <a:t>:- city(X,Y,Z), Z &gt; 15,000,000</a:t>
            </a:r>
            <a:endParaRPr lang="en-US" altLang="zh-CN" b="1" dirty="0">
              <a:solidFill>
                <a:schemeClr val="accent6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altLang="zh-CN" dirty="0" smtClean="0"/>
              <a:t>Why-not </a:t>
            </a:r>
            <a:r>
              <a:rPr lang="en-US" altLang="zh-CN" sz="2800" b="1" dirty="0" smtClean="0">
                <a:solidFill>
                  <a:srgbClr val="E46C0A"/>
                </a:solidFill>
                <a:latin typeface="Consolas"/>
                <a:cs typeface="Consolas"/>
              </a:rPr>
              <a:t>Q(</a:t>
            </a:r>
            <a:r>
              <a:rPr lang="en-US" altLang="zh-CN" sz="2800" b="1" dirty="0" err="1" smtClean="0">
                <a:solidFill>
                  <a:srgbClr val="E46C0A"/>
                </a:solidFill>
                <a:latin typeface="Consolas"/>
                <a:cs typeface="Consolas"/>
              </a:rPr>
              <a:t>germany</a:t>
            </a:r>
            <a:r>
              <a:rPr lang="en-US" altLang="zh-CN" sz="2800" b="1" dirty="0" smtClean="0">
                <a:solidFill>
                  <a:srgbClr val="E46C0A"/>
                </a:solidFill>
                <a:latin typeface="Consolas"/>
                <a:cs typeface="Consolas"/>
              </a:rPr>
              <a:t>)</a:t>
            </a:r>
            <a:r>
              <a:rPr lang="en-US" altLang="zh-CN" dirty="0" smtClean="0"/>
              <a:t>?</a:t>
            </a:r>
          </a:p>
          <a:p>
            <a:pPr lvl="1"/>
            <a:r>
              <a:rPr lang="en-US" altLang="zh-CN" dirty="0" smtClean="0"/>
              <a:t>Constraint describes set of (missing) data</a:t>
            </a:r>
          </a:p>
          <a:p>
            <a:pPr lvl="1"/>
            <a:r>
              <a:rPr lang="en-US" altLang="zh-CN" dirty="0" smtClean="0"/>
              <a:t>Can be answered without looking at data</a:t>
            </a:r>
          </a:p>
          <a:p>
            <a:pPr lvl="2"/>
            <a:r>
              <a:rPr lang="en-US" altLang="zh-CN" dirty="0" smtClean="0"/>
              <a:t>Semantic query optimization?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179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Future Work II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9100" y="1219200"/>
            <a:ext cx="8229600" cy="51054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Alternative definitions of explanation or generalization</a:t>
            </a:r>
          </a:p>
          <a:p>
            <a:pPr lvl="1"/>
            <a:r>
              <a:rPr lang="en-US" altLang="zh-CN" dirty="0" smtClean="0"/>
              <a:t>Our gen. explanations are sound, </a:t>
            </a:r>
          </a:p>
          <a:p>
            <a:pPr marL="457200" lvl="1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but not complete</a:t>
            </a:r>
          </a:p>
          <a:p>
            <a:pPr lvl="1"/>
            <a:r>
              <a:rPr lang="en-US" altLang="zh-CN" dirty="0" smtClean="0"/>
              <a:t>Complete version</a:t>
            </a:r>
          </a:p>
          <a:p>
            <a:pPr marL="457200" lvl="1" indent="0">
              <a:buNone/>
            </a:pPr>
            <a:r>
              <a:rPr lang="en-US" altLang="zh-CN" dirty="0" smtClean="0"/>
              <a:t>Concept covers at least explanation</a:t>
            </a:r>
          </a:p>
          <a:p>
            <a:pPr lvl="1"/>
            <a:r>
              <a:rPr lang="en-US" altLang="zh-CN" dirty="0" smtClean="0"/>
              <a:t>Sound and complete version</a:t>
            </a:r>
            <a:r>
              <a:rPr lang="en-US" altLang="zh-CN" dirty="0"/>
              <a:t>: </a:t>
            </a:r>
            <a:endParaRPr lang="en-US" altLang="zh-CN" dirty="0" smtClean="0"/>
          </a:p>
          <a:p>
            <a:pPr marL="457200" lvl="1" indent="0">
              <a:buNone/>
            </a:pPr>
            <a:r>
              <a:rPr lang="en-US" altLang="zh-CN" dirty="0"/>
              <a:t>C</a:t>
            </a:r>
            <a:r>
              <a:rPr lang="en-US" altLang="zh-CN" dirty="0" smtClean="0"/>
              <a:t>oncepts cover explanation exactly</a:t>
            </a:r>
          </a:p>
          <a:p>
            <a:r>
              <a:rPr lang="en-US" altLang="zh-CN" dirty="0" smtClean="0"/>
              <a:t>Queries as ontology concepts</a:t>
            </a:r>
          </a:p>
          <a:p>
            <a:pPr lvl="1"/>
            <a:r>
              <a:rPr lang="en-US" altLang="zh-CN" dirty="0" smtClean="0"/>
              <a:t>As introduced in ten Cate</a:t>
            </a:r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25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781800" y="3581400"/>
            <a:ext cx="2286000" cy="990600"/>
            <a:chOff x="4648200" y="4191000"/>
            <a:chExt cx="3048000" cy="122449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8200" y="4191000"/>
              <a:ext cx="3048000" cy="1224495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5562600" y="4648200"/>
              <a:ext cx="445271" cy="207818"/>
            </a:xfrm>
            <a:prstGeom prst="ellipse">
              <a:avLst/>
            </a:prstGeom>
            <a:noFill/>
            <a:ln w="28575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810963" y="4876800"/>
            <a:ext cx="2301991" cy="990600"/>
            <a:chOff x="4626878" y="4191000"/>
            <a:chExt cx="3069322" cy="122449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8200" y="4191000"/>
              <a:ext cx="3048000" cy="1224495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4626878" y="4885228"/>
              <a:ext cx="445271" cy="207818"/>
            </a:xfrm>
            <a:prstGeom prst="ellipse">
              <a:avLst/>
            </a:prstGeom>
            <a:noFill/>
            <a:ln w="28575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093474" y="4875934"/>
              <a:ext cx="445271" cy="207818"/>
            </a:xfrm>
            <a:prstGeom prst="ellipse">
              <a:avLst/>
            </a:prstGeom>
            <a:noFill/>
            <a:ln w="28575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585156" y="4878267"/>
              <a:ext cx="445271" cy="207818"/>
            </a:xfrm>
            <a:prstGeom prst="ellipse">
              <a:avLst/>
            </a:prstGeom>
            <a:noFill/>
            <a:ln w="28575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781800" y="2514600"/>
            <a:ext cx="2286000" cy="990600"/>
            <a:chOff x="4648200" y="4191000"/>
            <a:chExt cx="3048000" cy="122449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8200" y="4191000"/>
              <a:ext cx="3048000" cy="1224495"/>
            </a:xfrm>
            <a:prstGeom prst="rect">
              <a:avLst/>
            </a:prstGeom>
          </p:spPr>
        </p:pic>
        <p:sp>
          <p:nvSpPr>
            <p:cNvPr id="13" name="Oval 12"/>
            <p:cNvSpPr/>
            <p:nvPr/>
          </p:nvSpPr>
          <p:spPr>
            <a:xfrm>
              <a:off x="5575143" y="4873600"/>
              <a:ext cx="445271" cy="207818"/>
            </a:xfrm>
            <a:prstGeom prst="ellipse">
              <a:avLst/>
            </a:prstGeom>
            <a:noFill/>
            <a:ln w="28575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64548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Future Work III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9100" y="1219200"/>
            <a:ext cx="8229600" cy="51054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Extension for FO queries</a:t>
            </a:r>
          </a:p>
          <a:p>
            <a:pPr lvl="1"/>
            <a:r>
              <a:rPr lang="en-US" altLang="zh-CN" dirty="0" smtClean="0"/>
              <a:t>Generalization of provenance game graphs</a:t>
            </a:r>
          </a:p>
          <a:p>
            <a:pPr lvl="1"/>
            <a:r>
              <a:rPr lang="en-US" altLang="zh-CN" dirty="0" smtClean="0"/>
              <a:t>Need to generalize interactions of rules</a:t>
            </a:r>
          </a:p>
          <a:p>
            <a:r>
              <a:rPr lang="en-US" altLang="zh-CN" dirty="0" smtClean="0"/>
              <a:t>Implementation</a:t>
            </a:r>
          </a:p>
          <a:p>
            <a:pPr lvl="1"/>
            <a:r>
              <a:rPr lang="en-US" altLang="zh-CN" dirty="0" smtClean="0"/>
              <a:t>Integrate with our provenance game </a:t>
            </a:r>
          </a:p>
          <a:p>
            <a:pPr marL="457200" lvl="1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engine</a:t>
            </a:r>
          </a:p>
          <a:p>
            <a:pPr lvl="2"/>
            <a:r>
              <a:rPr lang="en-US" altLang="zh-CN" dirty="0" smtClean="0"/>
              <a:t>Powered by </a:t>
            </a:r>
            <a:r>
              <a:rPr lang="en-US" altLang="zh-CN" dirty="0" err="1" smtClean="0"/>
              <a:t>GProM</a:t>
            </a:r>
            <a:r>
              <a:rPr lang="en-US" altLang="zh-CN" dirty="0" smtClean="0"/>
              <a:t>!</a:t>
            </a:r>
          </a:p>
          <a:p>
            <a:pPr lvl="2"/>
            <a:r>
              <a:rPr lang="en-US" altLang="zh-CN" dirty="0"/>
              <a:t>N</a:t>
            </a:r>
            <a:r>
              <a:rPr lang="en-US" altLang="zh-CN" dirty="0" smtClean="0"/>
              <a:t>egation - </a:t>
            </a:r>
            <a:r>
              <a:rPr lang="en-US" altLang="zh-CN" b="1" dirty="0" smtClean="0"/>
              <a:t>not yet</a:t>
            </a:r>
          </a:p>
          <a:p>
            <a:pPr lvl="2"/>
            <a:r>
              <a:rPr lang="en-US" altLang="zh-CN" dirty="0" smtClean="0"/>
              <a:t>Generalization rules - </a:t>
            </a:r>
            <a:r>
              <a:rPr lang="en-US" altLang="zh-CN" b="1" dirty="0" smtClean="0"/>
              <a:t>not yet</a:t>
            </a:r>
          </a:p>
          <a:p>
            <a:pPr lvl="2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26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2819400"/>
            <a:ext cx="2548128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53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Questions?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r>
              <a:rPr lang="en-US" altLang="zh-CN" b="1" dirty="0" smtClean="0"/>
              <a:t>Boris</a:t>
            </a:r>
          </a:p>
          <a:p>
            <a:pPr lvl="1"/>
            <a:r>
              <a:rPr lang="en-US" altLang="zh-CN" dirty="0" smtClean="0">
                <a:hlinkClick r:id="rId2"/>
              </a:rPr>
              <a:t>http</a:t>
            </a:r>
            <a:r>
              <a:rPr lang="en-US" altLang="zh-CN" dirty="0">
                <a:hlinkClick r:id="rId2"/>
              </a:rPr>
              <a:t>://cs.iit.edu/~</a:t>
            </a:r>
            <a:r>
              <a:rPr lang="en-US" altLang="zh-CN" dirty="0" smtClean="0">
                <a:hlinkClick r:id="rId2"/>
              </a:rPr>
              <a:t>dbgroup/index.html</a:t>
            </a:r>
            <a:endParaRPr lang="en-US" altLang="zh-CN" dirty="0" smtClean="0"/>
          </a:p>
          <a:p>
            <a:r>
              <a:rPr lang="en-US" altLang="zh-CN" b="1" dirty="0" smtClean="0"/>
              <a:t>Bertram</a:t>
            </a:r>
          </a:p>
          <a:p>
            <a:pPr lvl="1"/>
            <a:r>
              <a:rPr lang="en-US" altLang="zh-CN" dirty="0">
                <a:hlinkClick r:id="rId3"/>
              </a:rPr>
              <a:t>https://</a:t>
            </a:r>
            <a:r>
              <a:rPr lang="en-US" altLang="zh-CN" dirty="0" err="1">
                <a:hlinkClick r:id="rId3"/>
              </a:rPr>
              <a:t>www.lis.illinois.edu</a:t>
            </a:r>
            <a:r>
              <a:rPr lang="en-US" altLang="zh-CN" dirty="0">
                <a:hlinkClick r:id="rId3"/>
              </a:rPr>
              <a:t>/people/faculty/</a:t>
            </a:r>
            <a:r>
              <a:rPr lang="en-US" altLang="zh-CN" dirty="0" err="1">
                <a:hlinkClick r:id="rId3"/>
              </a:rPr>
              <a:t>ludaesch</a:t>
            </a: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44106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 to (Constraint) Provenance Games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4" y="1143000"/>
            <a:ext cx="9681029" cy="1752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438399"/>
            <a:ext cx="6019800" cy="441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61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Train-Example</a:t>
            </a:r>
            <a:endParaRPr lang="en-US" dirty="0"/>
          </a:p>
        </p:txBody>
      </p:sp>
      <p:sp>
        <p:nvSpPr>
          <p:cNvPr id="1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9" name="矩形 8"/>
          <p:cNvSpPr/>
          <p:nvPr/>
        </p:nvSpPr>
        <p:spPr>
          <a:xfrm>
            <a:off x="352778" y="1186458"/>
            <a:ext cx="8382000" cy="144655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b="1" dirty="0" smtClean="0">
                <a:solidFill>
                  <a:srgbClr val="E46C0A"/>
                </a:solidFill>
                <a:latin typeface="Consolas"/>
                <a:cs typeface="Consolas"/>
              </a:rPr>
              <a:t>2hop(X,Y) :- Train(X,Z), Train(Z,Y).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can’t I reach </a:t>
            </a:r>
            <a:r>
              <a:rPr lang="en-US" altLang="zh-CN" sz="3200" b="1" dirty="0" smtClean="0">
                <a:solidFill>
                  <a:srgbClr val="3185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Berlin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en-US" altLang="zh-CN" sz="3200" b="1" dirty="0" smtClean="0">
                <a:solidFill>
                  <a:srgbClr val="3185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Chicago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Why-not </a:t>
            </a:r>
            <a:r>
              <a:rPr lang="en-US" altLang="zh-CN" sz="2800" b="1" dirty="0" smtClean="0">
                <a:solidFill>
                  <a:srgbClr val="E46C0A"/>
                </a:solidFill>
                <a:latin typeface="Consolas"/>
                <a:cs typeface="Consolas"/>
              </a:rPr>
              <a:t>2hop(</a:t>
            </a:r>
            <a:r>
              <a:rPr lang="en-US" altLang="zh-CN" sz="2800" b="1" dirty="0" err="1" smtClean="0">
                <a:solidFill>
                  <a:srgbClr val="E46C0A"/>
                </a:solidFill>
                <a:latin typeface="Consolas"/>
                <a:cs typeface="Consolas"/>
              </a:rPr>
              <a:t>Chicago,Berlin</a:t>
            </a:r>
            <a:r>
              <a:rPr lang="en-US" altLang="zh-CN" sz="2800" b="1" dirty="0" smtClean="0">
                <a:solidFill>
                  <a:srgbClr val="E46C0A"/>
                </a:solidFill>
                <a:latin typeface="Consolas"/>
                <a:cs typeface="Consolas"/>
              </a:rPr>
              <a:t>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175620"/>
              </p:ext>
            </p:extLst>
          </p:nvPr>
        </p:nvGraphicFramePr>
        <p:xfrm>
          <a:off x="152400" y="2987040"/>
          <a:ext cx="3581400" cy="33375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790700"/>
                <a:gridCol w="17907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From</a:t>
                      </a:r>
                      <a:endParaRPr lang="en-US" b="1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To</a:t>
                      </a:r>
                      <a:endParaRPr lang="en-US" b="1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New York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Washington DC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Washington</a:t>
                      </a:r>
                      <a:r>
                        <a:rPr lang="en-US" baseline="0" dirty="0" smtClean="0"/>
                        <a:t> DC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New  York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New York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Chicago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Chicago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New York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Berlin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Munich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Munich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Berlin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3352800"/>
            <a:ext cx="2930769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3276600"/>
            <a:ext cx="1981200" cy="19812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791200" y="4038600"/>
            <a:ext cx="76200" cy="76200"/>
          </a:xfrm>
          <a:prstGeom prst="ellipse">
            <a:avLst/>
          </a:prstGeom>
          <a:solidFill>
            <a:srgbClr val="C0504D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145406" y="3480000"/>
            <a:ext cx="76200" cy="76200"/>
          </a:xfrm>
          <a:prstGeom prst="ellipse">
            <a:avLst/>
          </a:prstGeom>
          <a:solidFill>
            <a:srgbClr val="C0504D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466168" y="4003200"/>
            <a:ext cx="76200" cy="76200"/>
          </a:xfrm>
          <a:prstGeom prst="ellipse">
            <a:avLst/>
          </a:prstGeom>
          <a:solidFill>
            <a:srgbClr val="C0504D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929901" y="4516200"/>
            <a:ext cx="76200" cy="76200"/>
          </a:xfrm>
          <a:prstGeom prst="ellipse">
            <a:avLst/>
          </a:prstGeom>
          <a:solidFill>
            <a:srgbClr val="C0504D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965608" y="4312800"/>
            <a:ext cx="76200" cy="76200"/>
          </a:xfrm>
          <a:prstGeom prst="ellipse">
            <a:avLst/>
          </a:prstGeom>
          <a:solidFill>
            <a:srgbClr val="C0504D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614899" y="4536300"/>
            <a:ext cx="76200" cy="76200"/>
          </a:xfrm>
          <a:prstGeom prst="ellipse">
            <a:avLst/>
          </a:prstGeom>
          <a:solidFill>
            <a:srgbClr val="C0504D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370194" y="4155600"/>
            <a:ext cx="76200" cy="76200"/>
          </a:xfrm>
          <a:prstGeom prst="ellipse">
            <a:avLst/>
          </a:prstGeom>
          <a:solidFill>
            <a:srgbClr val="C0504D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14" idx="6"/>
            <a:endCxn id="6" idx="2"/>
          </p:cNvCxnSpPr>
          <p:nvPr/>
        </p:nvCxnSpPr>
        <p:spPr>
          <a:xfrm>
            <a:off x="4221606" y="3518100"/>
            <a:ext cx="1569594" cy="558600"/>
          </a:xfrm>
          <a:prstGeom prst="line">
            <a:avLst/>
          </a:prstGeom>
          <a:ln w="12700" cmpd="sng">
            <a:solidFill>
              <a:srgbClr val="AD002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6" idx="6"/>
            <a:endCxn id="15" idx="2"/>
          </p:cNvCxnSpPr>
          <p:nvPr/>
        </p:nvCxnSpPr>
        <p:spPr>
          <a:xfrm flipV="1">
            <a:off x="5867400" y="4041300"/>
            <a:ext cx="598768" cy="35400"/>
          </a:xfrm>
          <a:prstGeom prst="line">
            <a:avLst/>
          </a:prstGeom>
          <a:ln w="12700" cmpd="sng">
            <a:solidFill>
              <a:srgbClr val="AD002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9" idx="7"/>
            <a:endCxn id="15" idx="3"/>
          </p:cNvCxnSpPr>
          <p:nvPr/>
        </p:nvCxnSpPr>
        <p:spPr>
          <a:xfrm flipV="1">
            <a:off x="6435235" y="4068241"/>
            <a:ext cx="42092" cy="98518"/>
          </a:xfrm>
          <a:prstGeom prst="line">
            <a:avLst/>
          </a:prstGeom>
          <a:ln w="12700" cmpd="sng">
            <a:solidFill>
              <a:srgbClr val="AD002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6" idx="5"/>
            <a:endCxn id="19" idx="2"/>
          </p:cNvCxnSpPr>
          <p:nvPr/>
        </p:nvCxnSpPr>
        <p:spPr>
          <a:xfrm>
            <a:off x="5856241" y="4103641"/>
            <a:ext cx="513953" cy="90059"/>
          </a:xfrm>
          <a:prstGeom prst="line">
            <a:avLst/>
          </a:prstGeom>
          <a:ln w="12700" cmpd="sng">
            <a:solidFill>
              <a:srgbClr val="AD002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6" idx="0"/>
            <a:endCxn id="17" idx="4"/>
          </p:cNvCxnSpPr>
          <p:nvPr/>
        </p:nvCxnSpPr>
        <p:spPr>
          <a:xfrm flipV="1">
            <a:off x="7968001" y="4389000"/>
            <a:ext cx="35707" cy="127200"/>
          </a:xfrm>
          <a:prstGeom prst="line">
            <a:avLst/>
          </a:prstGeom>
          <a:ln w="12700" cmpd="sng">
            <a:solidFill>
              <a:srgbClr val="AD002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8" idx="7"/>
            <a:endCxn id="17" idx="2"/>
          </p:cNvCxnSpPr>
          <p:nvPr/>
        </p:nvCxnSpPr>
        <p:spPr>
          <a:xfrm flipV="1">
            <a:off x="7679940" y="4350900"/>
            <a:ext cx="285668" cy="196559"/>
          </a:xfrm>
          <a:prstGeom prst="line">
            <a:avLst/>
          </a:prstGeom>
          <a:ln w="12700" cmpd="sng">
            <a:solidFill>
              <a:srgbClr val="AD002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733800" y="3124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Seattle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410200" y="3657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Chicago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486400" y="4191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Washington DC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248400" y="3657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York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934200" y="44363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Paris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696200" y="3886200"/>
            <a:ext cx="7620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Berlin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8112907" y="4495800"/>
            <a:ext cx="9144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Munich</a:t>
            </a:r>
            <a:endParaRPr lang="en-US" dirty="0"/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6172200" y="4876800"/>
            <a:ext cx="5334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257800" y="5867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Atlantic Ocean!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866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Train-Example Explanations</a:t>
            </a:r>
            <a:endParaRPr lang="en-US" dirty="0"/>
          </a:p>
        </p:txBody>
      </p:sp>
      <p:sp>
        <p:nvSpPr>
          <p:cNvPr id="9" name="矩形 8"/>
          <p:cNvSpPr/>
          <p:nvPr/>
        </p:nvSpPr>
        <p:spPr>
          <a:xfrm>
            <a:off x="352778" y="1186458"/>
            <a:ext cx="8382000" cy="236988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b="1" dirty="0" smtClean="0">
                <a:solidFill>
                  <a:srgbClr val="E46C0A"/>
                </a:solidFill>
                <a:latin typeface="Consolas"/>
                <a:cs typeface="Consolas"/>
              </a:rPr>
              <a:t>2hop(X,Y) :- Train(X,Z), Train(Z,Y).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Missing train connections explain why Chicago and Berlin are not connected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E.g., if there only would exist a train line between New York and Berlin: </a:t>
            </a:r>
            <a:r>
              <a:rPr lang="en-US" altLang="zh-CN" sz="2400" b="1" dirty="0" smtClean="0">
                <a:solidFill>
                  <a:srgbClr val="E46C0A"/>
                </a:solidFill>
                <a:latin typeface="Consolas"/>
                <a:cs typeface="Consolas"/>
              </a:rPr>
              <a:t>Train(New York, Berlin)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6331169"/>
            <a:ext cx="838200" cy="501650"/>
          </a:xfrm>
        </p:spPr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334000" y="4038600"/>
            <a:ext cx="3693307" cy="2198912"/>
            <a:chOff x="3733800" y="3124200"/>
            <a:chExt cx="5293507" cy="311363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86200" y="3352800"/>
              <a:ext cx="2930769" cy="1905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10400" y="3276600"/>
              <a:ext cx="1981200" cy="1981200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5791200" y="4038600"/>
              <a:ext cx="76200" cy="76200"/>
            </a:xfrm>
            <a:prstGeom prst="ellipse">
              <a:avLst/>
            </a:prstGeom>
            <a:solidFill>
              <a:srgbClr val="C0504D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4" name="Oval 13"/>
            <p:cNvSpPr/>
            <p:nvPr/>
          </p:nvSpPr>
          <p:spPr>
            <a:xfrm>
              <a:off x="4145406" y="3480000"/>
              <a:ext cx="76200" cy="76200"/>
            </a:xfrm>
            <a:prstGeom prst="ellipse">
              <a:avLst/>
            </a:prstGeom>
            <a:solidFill>
              <a:srgbClr val="C0504D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5" name="Oval 14"/>
            <p:cNvSpPr/>
            <p:nvPr/>
          </p:nvSpPr>
          <p:spPr>
            <a:xfrm>
              <a:off x="6466168" y="4003200"/>
              <a:ext cx="76200" cy="76200"/>
            </a:xfrm>
            <a:prstGeom prst="ellipse">
              <a:avLst/>
            </a:prstGeom>
            <a:solidFill>
              <a:srgbClr val="C0504D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6" name="Oval 15"/>
            <p:cNvSpPr/>
            <p:nvPr/>
          </p:nvSpPr>
          <p:spPr>
            <a:xfrm>
              <a:off x="7929901" y="4516200"/>
              <a:ext cx="76200" cy="76200"/>
            </a:xfrm>
            <a:prstGeom prst="ellipse">
              <a:avLst/>
            </a:prstGeom>
            <a:solidFill>
              <a:srgbClr val="C0504D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7" name="Oval 16"/>
            <p:cNvSpPr/>
            <p:nvPr/>
          </p:nvSpPr>
          <p:spPr>
            <a:xfrm>
              <a:off x="7965608" y="4312800"/>
              <a:ext cx="76200" cy="76200"/>
            </a:xfrm>
            <a:prstGeom prst="ellipse">
              <a:avLst/>
            </a:prstGeom>
            <a:solidFill>
              <a:srgbClr val="C0504D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8" name="Oval 17"/>
            <p:cNvSpPr/>
            <p:nvPr/>
          </p:nvSpPr>
          <p:spPr>
            <a:xfrm>
              <a:off x="7614899" y="4536300"/>
              <a:ext cx="76200" cy="76200"/>
            </a:xfrm>
            <a:prstGeom prst="ellipse">
              <a:avLst/>
            </a:prstGeom>
            <a:solidFill>
              <a:srgbClr val="C0504D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9" name="Oval 18"/>
            <p:cNvSpPr/>
            <p:nvPr/>
          </p:nvSpPr>
          <p:spPr>
            <a:xfrm>
              <a:off x="6370194" y="4155600"/>
              <a:ext cx="76200" cy="76200"/>
            </a:xfrm>
            <a:prstGeom prst="ellipse">
              <a:avLst/>
            </a:prstGeom>
            <a:solidFill>
              <a:srgbClr val="C0504D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cxnSp>
          <p:nvCxnSpPr>
            <p:cNvPr id="8" name="Straight Connector 7"/>
            <p:cNvCxnSpPr>
              <a:stCxn id="14" idx="6"/>
              <a:endCxn id="6" idx="2"/>
            </p:cNvCxnSpPr>
            <p:nvPr/>
          </p:nvCxnSpPr>
          <p:spPr>
            <a:xfrm>
              <a:off x="4221606" y="3518100"/>
              <a:ext cx="1569594" cy="558600"/>
            </a:xfrm>
            <a:prstGeom prst="line">
              <a:avLst/>
            </a:prstGeom>
            <a:ln w="12700" cmpd="sng">
              <a:solidFill>
                <a:srgbClr val="AD002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6" idx="6"/>
              <a:endCxn id="15" idx="2"/>
            </p:cNvCxnSpPr>
            <p:nvPr/>
          </p:nvCxnSpPr>
          <p:spPr>
            <a:xfrm flipV="1">
              <a:off x="5867400" y="4041300"/>
              <a:ext cx="598768" cy="35400"/>
            </a:xfrm>
            <a:prstGeom prst="line">
              <a:avLst/>
            </a:prstGeom>
            <a:ln w="12700" cmpd="sng">
              <a:solidFill>
                <a:srgbClr val="AD002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9" idx="7"/>
              <a:endCxn id="15" idx="3"/>
            </p:cNvCxnSpPr>
            <p:nvPr/>
          </p:nvCxnSpPr>
          <p:spPr>
            <a:xfrm flipV="1">
              <a:off x="6435235" y="4068241"/>
              <a:ext cx="42092" cy="98518"/>
            </a:xfrm>
            <a:prstGeom prst="line">
              <a:avLst/>
            </a:prstGeom>
            <a:ln w="12700" cmpd="sng">
              <a:solidFill>
                <a:srgbClr val="AD002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6" idx="5"/>
              <a:endCxn id="19" idx="2"/>
            </p:cNvCxnSpPr>
            <p:nvPr/>
          </p:nvCxnSpPr>
          <p:spPr>
            <a:xfrm>
              <a:off x="5856241" y="4103641"/>
              <a:ext cx="513953" cy="90059"/>
            </a:xfrm>
            <a:prstGeom prst="line">
              <a:avLst/>
            </a:prstGeom>
            <a:ln w="12700" cmpd="sng">
              <a:solidFill>
                <a:srgbClr val="AD002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6" idx="0"/>
              <a:endCxn id="17" idx="4"/>
            </p:cNvCxnSpPr>
            <p:nvPr/>
          </p:nvCxnSpPr>
          <p:spPr>
            <a:xfrm flipV="1">
              <a:off x="7968001" y="4389000"/>
              <a:ext cx="35707" cy="127200"/>
            </a:xfrm>
            <a:prstGeom prst="line">
              <a:avLst/>
            </a:prstGeom>
            <a:ln w="12700" cmpd="sng">
              <a:solidFill>
                <a:srgbClr val="AD002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18" idx="7"/>
              <a:endCxn id="17" idx="2"/>
            </p:cNvCxnSpPr>
            <p:nvPr/>
          </p:nvCxnSpPr>
          <p:spPr>
            <a:xfrm flipV="1">
              <a:off x="7679940" y="4350900"/>
              <a:ext cx="285668" cy="196559"/>
            </a:xfrm>
            <a:prstGeom prst="line">
              <a:avLst/>
            </a:prstGeom>
            <a:ln w="12700" cmpd="sng">
              <a:solidFill>
                <a:srgbClr val="AD002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3733800" y="3124200"/>
              <a:ext cx="914401" cy="370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Seattle</a:t>
              </a:r>
              <a:endParaRPr lang="en-US" sz="11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410200" y="3657600"/>
              <a:ext cx="914401" cy="370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Chicago</a:t>
              </a:r>
              <a:endParaRPr lang="en-US" sz="11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486400" y="4190999"/>
              <a:ext cx="1828800" cy="370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Washington DC</a:t>
              </a:r>
              <a:endParaRPr lang="en-US" sz="11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248400" y="3657600"/>
              <a:ext cx="1143000" cy="370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New York</a:t>
              </a:r>
              <a:endParaRPr lang="en-US" sz="11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934201" y="4436368"/>
              <a:ext cx="685800" cy="370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Paris</a:t>
              </a:r>
              <a:endParaRPr lang="en-US" sz="11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696200" y="3886201"/>
              <a:ext cx="762000" cy="370437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Berlin</a:t>
              </a:r>
              <a:endParaRPr lang="en-US" sz="11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112906" y="4495800"/>
              <a:ext cx="914401" cy="370437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Munich</a:t>
              </a:r>
              <a:endParaRPr lang="en-US" sz="1100" dirty="0"/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flipV="1">
              <a:off x="6172200" y="4876800"/>
              <a:ext cx="53340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5257801" y="5867399"/>
              <a:ext cx="1828800" cy="370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Atlantic Ocean!</a:t>
              </a:r>
              <a:endParaRPr 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93805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Why-not Approaches</a:t>
            </a:r>
            <a:endParaRPr lang="en-US" dirty="0"/>
          </a:p>
        </p:txBody>
      </p:sp>
      <p:sp>
        <p:nvSpPr>
          <p:cNvPr id="9" name="矩形 8"/>
          <p:cNvSpPr/>
          <p:nvPr/>
        </p:nvSpPr>
        <p:spPr>
          <a:xfrm>
            <a:off x="352778" y="1186458"/>
            <a:ext cx="8382000" cy="477053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categories of data-based explanations for missing answers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Enumerate all failed rule derivations and why they failed (missing tuples)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Provenance games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One set of missing tuples that fulfills optimality criterion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.g., minimal side-effect on query result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e.g., Artemis,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6331169"/>
            <a:ext cx="838200" cy="501650"/>
          </a:xfrm>
        </p:spPr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012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Why-not Approaches</a:t>
            </a:r>
            <a:endParaRPr lang="en-US" dirty="0"/>
          </a:p>
        </p:txBody>
      </p:sp>
      <p:sp>
        <p:nvSpPr>
          <p:cNvPr id="9" name="矩形 8"/>
          <p:cNvSpPr/>
          <p:nvPr/>
        </p:nvSpPr>
        <p:spPr>
          <a:xfrm>
            <a:off x="352778" y="1186458"/>
            <a:ext cx="8382000" cy="61247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Enumerate all failed rule derivations and why they failed (missing tuples)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Exhaustive explanation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800" b="1" dirty="0" smtClean="0">
                <a:solidFill>
                  <a:srgbClr val="AD00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Potentially very large explanations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solidFill>
                  <a:srgbClr val="E46C0A"/>
                </a:solidFill>
                <a:latin typeface="Consolas"/>
                <a:cs typeface="Consolas"/>
              </a:rPr>
              <a:t>Train(</a:t>
            </a:r>
            <a:r>
              <a:rPr lang="en-US" altLang="zh-CN" sz="2000" b="1" dirty="0" err="1" smtClean="0">
                <a:solidFill>
                  <a:srgbClr val="E46C0A"/>
                </a:solidFill>
                <a:latin typeface="Consolas"/>
                <a:cs typeface="Consolas"/>
              </a:rPr>
              <a:t>Chicago,Munich</a:t>
            </a:r>
            <a:r>
              <a:rPr lang="en-US" altLang="zh-CN" sz="2000" b="1" dirty="0" smtClean="0">
                <a:solidFill>
                  <a:srgbClr val="E46C0A"/>
                </a:solidFill>
                <a:latin typeface="Consolas"/>
                <a:cs typeface="Consolas"/>
              </a:rPr>
              <a:t>), Train(</a:t>
            </a:r>
            <a:r>
              <a:rPr lang="en-US" altLang="zh-CN" sz="2000" b="1" dirty="0" err="1" smtClean="0">
                <a:solidFill>
                  <a:srgbClr val="E46C0A"/>
                </a:solidFill>
                <a:latin typeface="Consolas"/>
                <a:cs typeface="Consolas"/>
              </a:rPr>
              <a:t>Munich,Berlin</a:t>
            </a:r>
            <a:r>
              <a:rPr lang="en-US" altLang="zh-CN" sz="2000" b="1" dirty="0" smtClean="0">
                <a:solidFill>
                  <a:srgbClr val="E46C0A"/>
                </a:solidFill>
                <a:latin typeface="Consolas"/>
                <a:cs typeface="Consolas"/>
              </a:rPr>
              <a:t>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solidFill>
                  <a:srgbClr val="E46C0A"/>
                </a:solidFill>
                <a:latin typeface="Consolas"/>
                <a:cs typeface="Consolas"/>
              </a:rPr>
              <a:t>Train(</a:t>
            </a:r>
            <a:r>
              <a:rPr lang="en-US" altLang="zh-CN" sz="2000" b="1" dirty="0" err="1" smtClean="0">
                <a:solidFill>
                  <a:srgbClr val="E46C0A"/>
                </a:solidFill>
                <a:latin typeface="Consolas"/>
                <a:cs typeface="Consolas"/>
              </a:rPr>
              <a:t>Chicago,Seattle</a:t>
            </a:r>
            <a:r>
              <a:rPr lang="en-US" altLang="zh-CN" sz="2000" b="1" dirty="0" smtClean="0">
                <a:solidFill>
                  <a:srgbClr val="E46C0A"/>
                </a:solidFill>
                <a:latin typeface="Consolas"/>
                <a:cs typeface="Consolas"/>
              </a:rPr>
              <a:t>), Train(</a:t>
            </a:r>
            <a:r>
              <a:rPr lang="en-US" altLang="zh-CN" sz="2000" b="1" dirty="0" err="1" smtClean="0">
                <a:solidFill>
                  <a:srgbClr val="E46C0A"/>
                </a:solidFill>
                <a:latin typeface="Consolas"/>
                <a:cs typeface="Consolas"/>
              </a:rPr>
              <a:t>Seattle,Berlin</a:t>
            </a:r>
            <a:r>
              <a:rPr lang="en-US" altLang="zh-CN" sz="2000" b="1" dirty="0" smtClean="0">
                <a:solidFill>
                  <a:srgbClr val="E46C0A"/>
                </a:solidFill>
                <a:latin typeface="Consolas"/>
                <a:cs typeface="Consolas"/>
              </a:rPr>
              <a:t>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One set of missing tuples that fulfills optimality criterion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Concise explanation that is optimal in a sense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800" b="1" dirty="0" smtClean="0">
                <a:solidFill>
                  <a:srgbClr val="AD00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Optimality criterion not always good fit/effective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reach (transitive closure)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Adding any train connection between USA and Europe  - same effect on query result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6331169"/>
            <a:ext cx="838200" cy="501650"/>
          </a:xfrm>
        </p:spPr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151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Uniform Treatment of Why/Why-not</a:t>
            </a:r>
            <a:endParaRPr lang="en-US" dirty="0"/>
          </a:p>
        </p:txBody>
      </p:sp>
      <p:sp>
        <p:nvSpPr>
          <p:cNvPr id="9" name="矩形 8"/>
          <p:cNvSpPr/>
          <p:nvPr/>
        </p:nvSpPr>
        <p:spPr>
          <a:xfrm>
            <a:off x="352778" y="1186458"/>
            <a:ext cx="8382000" cy="544764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Provenance and missing answer approaches have been treated mostly independently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provenance models that support query languages with “full” negation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and why-not are both provenance computations!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800" b="1" dirty="0" smtClean="0">
                <a:solidFill>
                  <a:srgbClr val="E46C0A"/>
                </a:solidFill>
                <a:latin typeface="Consolas"/>
                <a:cs typeface="Consolas"/>
              </a:rPr>
              <a:t>Q(X) :- Train(</a:t>
            </a:r>
            <a:r>
              <a:rPr lang="en-US" altLang="zh-CN" sz="2800" b="1" dirty="0" err="1" smtClean="0">
                <a:solidFill>
                  <a:srgbClr val="E46C0A"/>
                </a:solidFill>
                <a:latin typeface="Consolas"/>
                <a:cs typeface="Consolas"/>
              </a:rPr>
              <a:t>chicago,X</a:t>
            </a:r>
            <a:r>
              <a:rPr lang="en-US" altLang="zh-CN" sz="2800" b="1" dirty="0" smtClean="0">
                <a:solidFill>
                  <a:srgbClr val="E46C0A"/>
                </a:solidFill>
                <a:latin typeface="Consolas"/>
                <a:cs typeface="Consolas"/>
              </a:rPr>
              <a:t>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Why-not </a:t>
            </a:r>
            <a:r>
              <a:rPr lang="en-US" altLang="zh-CN" sz="2800" b="1" dirty="0" smtClean="0">
                <a:solidFill>
                  <a:srgbClr val="E46C0A"/>
                </a:solidFill>
                <a:latin typeface="Consolas"/>
                <a:cs typeface="Consolas"/>
              </a:rPr>
              <a:t>Q(New York)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Equivalent to why </a:t>
            </a:r>
            <a:r>
              <a:rPr lang="en-US" altLang="zh-CN" sz="2800" b="1" dirty="0" smtClean="0">
                <a:solidFill>
                  <a:srgbClr val="E46C0A"/>
                </a:solidFill>
                <a:latin typeface="Consolas"/>
                <a:cs typeface="Consolas"/>
              </a:rPr>
              <a:t>Q’(New York)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zh-CN" sz="2800" b="1" dirty="0" smtClean="0">
                <a:solidFill>
                  <a:srgbClr val="E46C0A"/>
                </a:solidFill>
                <a:latin typeface="Consolas"/>
                <a:cs typeface="Consolas"/>
              </a:rPr>
              <a:t>Q’(X) :- </a:t>
            </a:r>
            <a:r>
              <a:rPr lang="en-US" altLang="zh-CN" sz="2800" b="1" dirty="0" err="1" smtClean="0">
                <a:solidFill>
                  <a:srgbClr val="E46C0A"/>
                </a:solidFill>
                <a:latin typeface="Consolas"/>
                <a:cs typeface="Consolas"/>
              </a:rPr>
              <a:t>adom</a:t>
            </a:r>
            <a:r>
              <a:rPr lang="en-US" altLang="zh-CN" sz="2800" b="1" dirty="0" smtClean="0">
                <a:solidFill>
                  <a:srgbClr val="E46C0A"/>
                </a:solidFill>
                <a:latin typeface="Consolas"/>
                <a:cs typeface="Consolas"/>
              </a:rPr>
              <a:t>(X), not Q(X)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6331169"/>
            <a:ext cx="838200" cy="501650"/>
          </a:xfrm>
        </p:spPr>
        <p:txBody>
          <a:bodyPr/>
          <a:lstStyle/>
          <a:p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191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273175"/>
            <a:ext cx="7772400" cy="1470025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533400" y="3048000"/>
            <a:ext cx="7772400" cy="3108325"/>
          </a:xfrm>
        </p:spPr>
        <p:txBody>
          <a:bodyPr>
            <a:normAutofit fontScale="25000" lnSpcReduction="20000"/>
          </a:bodyPr>
          <a:lstStyle/>
          <a:p>
            <a:pPr marL="514350" indent="-514350" algn="l">
              <a:buFont typeface="+mj-ea"/>
              <a:buAutoNum type="circleNumDbPlain"/>
            </a:pPr>
            <a:r>
              <a:rPr lang="en-US" altLang="zh-CN" sz="11200" dirty="0">
                <a:solidFill>
                  <a:schemeClr val="tx1"/>
                </a:solidFill>
              </a:rPr>
              <a:t>Introduction </a:t>
            </a:r>
            <a:endParaRPr lang="en-US" altLang="zh-CN" sz="11200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ea"/>
              <a:buAutoNum type="circleNumDbPlain"/>
            </a:pPr>
            <a:r>
              <a:rPr lang="en-US" altLang="zh-CN" sz="11200" b="1" dirty="0" smtClean="0">
                <a:solidFill>
                  <a:schemeClr val="accent5">
                    <a:lumMod val="75000"/>
                  </a:schemeClr>
                </a:solidFill>
              </a:rPr>
              <a:t>Approach</a:t>
            </a:r>
          </a:p>
          <a:p>
            <a:pPr marL="514350" indent="-514350" algn="l">
              <a:buFont typeface="+mj-ea"/>
              <a:buAutoNum type="circleNumDbPlain"/>
            </a:pPr>
            <a:r>
              <a:rPr lang="en-US" altLang="zh-CN" sz="11200" dirty="0" smtClean="0">
                <a:solidFill>
                  <a:schemeClr val="tx1"/>
                </a:solidFill>
              </a:rPr>
              <a:t>Explanations</a:t>
            </a:r>
          </a:p>
          <a:p>
            <a:pPr marL="514350" indent="-514350" algn="l">
              <a:buFont typeface="+mj-ea"/>
              <a:buAutoNum type="circleNumDbPlain"/>
            </a:pPr>
            <a:r>
              <a:rPr lang="en-US" altLang="zh-CN" sz="11200" dirty="0" smtClean="0">
                <a:solidFill>
                  <a:schemeClr val="tx1"/>
                </a:solidFill>
              </a:rPr>
              <a:t>Generalized Explanations</a:t>
            </a:r>
          </a:p>
          <a:p>
            <a:pPr marL="514350" indent="-514350" algn="l">
              <a:buFont typeface="+mj-ea"/>
              <a:buAutoNum type="circleNumDbPlain"/>
            </a:pPr>
            <a:r>
              <a:rPr lang="en-US" altLang="zh-CN" sz="11200" dirty="0" smtClean="0">
                <a:solidFill>
                  <a:schemeClr val="tx1"/>
                </a:solidFill>
              </a:rPr>
              <a:t>Computing Explanations with </a:t>
            </a:r>
            <a:r>
              <a:rPr lang="en-US" altLang="zh-CN" sz="11200" dirty="0" err="1" smtClean="0">
                <a:solidFill>
                  <a:schemeClr val="tx1"/>
                </a:solidFill>
              </a:rPr>
              <a:t>Datalog</a:t>
            </a:r>
            <a:endParaRPr lang="en-US" altLang="zh-CN" sz="11200" dirty="0">
              <a:solidFill>
                <a:schemeClr val="tx1"/>
              </a:solidFill>
            </a:endParaRPr>
          </a:p>
          <a:p>
            <a:pPr marL="514350" indent="-514350" algn="l">
              <a:buFont typeface="+mj-ea"/>
              <a:buAutoNum type="circleNumDbPlain"/>
            </a:pPr>
            <a:r>
              <a:rPr lang="en-US" altLang="zh-CN" sz="11200" dirty="0" smtClean="0">
                <a:solidFill>
                  <a:schemeClr val="tx1"/>
                </a:solidFill>
              </a:rPr>
              <a:t>Conclusions </a:t>
            </a:r>
            <a:r>
              <a:rPr lang="en-US" altLang="zh-CN" sz="11200" dirty="0">
                <a:solidFill>
                  <a:schemeClr val="tx1"/>
                </a:solidFill>
              </a:rPr>
              <a:t>and </a:t>
            </a:r>
            <a:r>
              <a:rPr lang="en-US" altLang="zh-CN" sz="11200" dirty="0" smtClean="0">
                <a:solidFill>
                  <a:schemeClr val="tx1"/>
                </a:solidFill>
              </a:rPr>
              <a:t>Future </a:t>
            </a:r>
            <a:r>
              <a:rPr lang="en-US" altLang="zh-CN" sz="11200" dirty="0">
                <a:solidFill>
                  <a:schemeClr val="tx1"/>
                </a:solidFill>
              </a:rPr>
              <a:t>W</a:t>
            </a:r>
            <a:r>
              <a:rPr lang="en-US" altLang="zh-CN" sz="11200" dirty="0" smtClean="0">
                <a:solidFill>
                  <a:schemeClr val="tx1"/>
                </a:solidFill>
              </a:rPr>
              <a:t>ork</a:t>
            </a:r>
            <a:endParaRPr lang="en-US" altLang="zh-CN" sz="11200" dirty="0">
              <a:solidFill>
                <a:schemeClr val="tx1"/>
              </a:solidFill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9943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25729</TotalTime>
  <Words>2342</Words>
  <Application>Microsoft Macintosh PowerPoint</Application>
  <PresentationFormat>On-screen Show (4:3)</PresentationFormat>
  <Paragraphs>478</Paragraphs>
  <Slides>36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Towards Constraint-based Explanations for Answers and Non-Answers </vt:lpstr>
      <vt:lpstr>Outline</vt:lpstr>
      <vt:lpstr>Overview</vt:lpstr>
      <vt:lpstr>Train-Example</vt:lpstr>
      <vt:lpstr>Train-Example Explanations</vt:lpstr>
      <vt:lpstr>Why-not Approaches</vt:lpstr>
      <vt:lpstr>Why-not Approaches</vt:lpstr>
      <vt:lpstr>Uniform Treatment of Why/Why-not</vt:lpstr>
      <vt:lpstr>Outline</vt:lpstr>
      <vt:lpstr>Unary Train-Example</vt:lpstr>
      <vt:lpstr>Unary Train-Example</vt:lpstr>
      <vt:lpstr>Our Approach</vt:lpstr>
      <vt:lpstr>Related Work - Generalization</vt:lpstr>
      <vt:lpstr>Outline</vt:lpstr>
      <vt:lpstr>Rule derivations</vt:lpstr>
      <vt:lpstr>Basic Explanations</vt:lpstr>
      <vt:lpstr>Explanations Example</vt:lpstr>
      <vt:lpstr>Outline</vt:lpstr>
      <vt:lpstr>Generalized Explanation</vt:lpstr>
      <vt:lpstr>Generalized Explanation Def.</vt:lpstr>
      <vt:lpstr>Recap Generalization Example</vt:lpstr>
      <vt:lpstr>Most General Explanation</vt:lpstr>
      <vt:lpstr>Outline</vt:lpstr>
      <vt:lpstr>Datalog Implementation</vt:lpstr>
      <vt:lpstr>Modeling Subsumption</vt:lpstr>
      <vt:lpstr>Capture Rule Derivations</vt:lpstr>
      <vt:lpstr>Model Generalization</vt:lpstr>
      <vt:lpstr>Model Generalization</vt:lpstr>
      <vt:lpstr>Model Generalization</vt:lpstr>
      <vt:lpstr>Outline</vt:lpstr>
      <vt:lpstr>Conclusions</vt:lpstr>
      <vt:lpstr>Future Work I</vt:lpstr>
      <vt:lpstr>Future Work II</vt:lpstr>
      <vt:lpstr>Future Work III</vt:lpstr>
      <vt:lpstr>Questions?</vt:lpstr>
      <vt:lpstr>Relationship to (Constraint) Provenance Games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Generic Provenance Middleware for Queries, Updates, and Transactions</dc:title>
  <dc:creator>bahar</dc:creator>
  <cp:lastModifiedBy>Alber Gertsen</cp:lastModifiedBy>
  <cp:revision>1279</cp:revision>
  <cp:lastPrinted>2015-07-07T06:16:05Z</cp:lastPrinted>
  <dcterms:created xsi:type="dcterms:W3CDTF">2006-08-16T00:00:00Z</dcterms:created>
  <dcterms:modified xsi:type="dcterms:W3CDTF">2015-07-09T10:51:15Z</dcterms:modified>
</cp:coreProperties>
</file>